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DD000"/>
    <a:srgbClr val="7FA1D2"/>
    <a:srgbClr val="E7BF3D"/>
    <a:srgbClr val="E3B31F"/>
    <a:srgbClr val="C89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>
        <p:scale>
          <a:sx n="118" d="100"/>
          <a:sy n="118" d="100"/>
        </p:scale>
        <p:origin x="792" y="-418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37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3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3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45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75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7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17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17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2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59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30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56E6-0682-49D8-BC59-54180B79990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35A92-4056-49E3-878B-643F3D1DAE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95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1745178-A865-C2BB-6B5D-58B3382B5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30" b="1647"/>
          <a:stretch/>
        </p:blipFill>
        <p:spPr>
          <a:xfrm>
            <a:off x="0" y="9533"/>
            <a:ext cx="6858000" cy="341823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01C811-D061-8557-DB67-8A008C46C50E}"/>
              </a:ext>
            </a:extLst>
          </p:cNvPr>
          <p:cNvSpPr/>
          <p:nvPr/>
        </p:nvSpPr>
        <p:spPr>
          <a:xfrm>
            <a:off x="5179809" y="304800"/>
            <a:ext cx="1182891" cy="1182891"/>
          </a:xfrm>
          <a:prstGeom prst="rect">
            <a:avLst/>
          </a:prstGeom>
          <a:solidFill>
            <a:srgbClr val="FDD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C536957-7B87-2443-D33F-E82C36A673E6}"/>
              </a:ext>
            </a:extLst>
          </p:cNvPr>
          <p:cNvSpPr/>
          <p:nvPr/>
        </p:nvSpPr>
        <p:spPr>
          <a:xfrm>
            <a:off x="5266544" y="373380"/>
            <a:ext cx="1182891" cy="1182891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762494-D023-075C-6EA7-118CFF1DDAA4}"/>
              </a:ext>
            </a:extLst>
          </p:cNvPr>
          <p:cNvSpPr/>
          <p:nvPr/>
        </p:nvSpPr>
        <p:spPr>
          <a:xfrm>
            <a:off x="5334000" y="434340"/>
            <a:ext cx="990600" cy="9906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+mn-ea"/>
              </a:rPr>
              <a:t>はじめての</a:t>
            </a:r>
            <a:endParaRPr kumimoji="1" lang="en-US" altLang="ja-JP" sz="10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+mn-ea"/>
              </a:rPr>
              <a:t>介護のための日本語試験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EBF91C-0C6F-9D42-B279-261B5920E957}"/>
              </a:ext>
            </a:extLst>
          </p:cNvPr>
          <p:cNvSpPr txBox="1"/>
          <p:nvPr/>
        </p:nvSpPr>
        <p:spPr>
          <a:xfrm>
            <a:off x="79376" y="3440398"/>
            <a:ext cx="6713220" cy="290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「介護日本語能力テスト」は、介護現場でのコミュニケーション能力に特化した初めての日本語テストで、</a:t>
            </a:r>
            <a:r>
              <a:rPr kumimoji="1" lang="ja-JP" altLang="en-US" sz="1600" dirty="0">
                <a:highlight>
                  <a:srgbClr val="FDD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日本で唯一</a:t>
            </a:r>
            <a:r>
              <a:rPr kumimoji="1" lang="ja-JP" altLang="en-US" sz="1600" b="1" dirty="0">
                <a:solidFill>
                  <a:srgbClr val="CC0000"/>
                </a:solidFill>
                <a:highlight>
                  <a:srgbClr val="FDD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1600" dirty="0">
                <a:highlight>
                  <a:srgbClr val="FDD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内閣官房 健康・医療戦略室の認証</a:t>
            </a:r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を取得した、</a:t>
            </a:r>
            <a:r>
              <a:rPr kumimoji="1" lang="ja-JP" altLang="en-US" sz="1600" b="1" u="sng" dirty="0">
                <a:solidFill>
                  <a:srgbClr val="CC0000"/>
                </a:solidFill>
                <a:highlight>
                  <a:srgbClr val="FDD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技能実習生の</a:t>
            </a:r>
            <a:r>
              <a:rPr kumimoji="1" lang="en-US" altLang="ja-JP" sz="1600" b="1" u="sng" dirty="0">
                <a:solidFill>
                  <a:srgbClr val="CC0000"/>
                </a:solidFill>
                <a:highlight>
                  <a:srgbClr val="FDD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N3</a:t>
            </a:r>
            <a:r>
              <a:rPr kumimoji="1" lang="ja-JP" altLang="en-US" sz="1600" b="1" u="sng" dirty="0">
                <a:solidFill>
                  <a:srgbClr val="CC0000"/>
                </a:solidFill>
                <a:highlight>
                  <a:srgbClr val="FDD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要件を満たす</a:t>
            </a:r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ためのテストです。</a:t>
            </a:r>
            <a:endParaRPr kumimoji="1"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40000"/>
              </a:lnSpc>
            </a:pPr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この試験の合格に向けて勉強することで、</a:t>
            </a:r>
            <a:r>
              <a:rPr kumimoji="1" lang="ja-JP" altLang="en-US" sz="1600" b="1" u="sng" dirty="0">
                <a:solidFill>
                  <a:srgbClr val="CC0000"/>
                </a:solidFill>
                <a:highlight>
                  <a:srgbClr val="FDD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自信を持って介護現場でのコミュニケーションが取れる</a:t>
            </a:r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ようになります。また、</a:t>
            </a:r>
            <a:r>
              <a:rPr kumimoji="1" lang="ja-JP" altLang="en-US" sz="1600" b="1" u="sng" dirty="0">
                <a:solidFill>
                  <a:srgbClr val="CC0000"/>
                </a:solidFill>
                <a:highlight>
                  <a:srgbClr val="FDD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実務者研修がよく理解できる</a:t>
            </a:r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ようになり、</a:t>
            </a:r>
            <a:r>
              <a:rPr kumimoji="1" lang="ja-JP" altLang="en-US" sz="1600" b="1" u="sng" dirty="0">
                <a:solidFill>
                  <a:srgbClr val="CC0000"/>
                </a:solidFill>
                <a:highlight>
                  <a:srgbClr val="FDD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介護福祉士国家試験合格への第一歩</a:t>
            </a:r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となります。</a:t>
            </a:r>
            <a:endParaRPr kumimoji="1"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40000"/>
              </a:lnSpc>
            </a:pPr>
            <a:endParaRPr kumimoji="1" lang="ja-JP" altLang="en-US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73C40FD-641A-4E4A-CE42-49B4F86DDEF8}"/>
              </a:ext>
            </a:extLst>
          </p:cNvPr>
          <p:cNvSpPr/>
          <p:nvPr/>
        </p:nvSpPr>
        <p:spPr>
          <a:xfrm>
            <a:off x="0" y="9083790"/>
            <a:ext cx="6858000" cy="822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1F9F520-F130-7453-21E9-E4019D647F62}"/>
              </a:ext>
            </a:extLst>
          </p:cNvPr>
          <p:cNvSpPr txBox="1"/>
          <p:nvPr/>
        </p:nvSpPr>
        <p:spPr>
          <a:xfrm>
            <a:off x="79376" y="9133121"/>
            <a:ext cx="3293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主催</a:t>
            </a:r>
            <a:r>
              <a:rPr kumimoji="1"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</a:p>
          <a:p>
            <a:pPr algn="ctr"/>
            <a:r>
              <a: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一般社団法人外国人日本語能力検定機構（</a:t>
            </a:r>
            <a:r>
              <a:rPr kumimoji="1"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JLCT)</a:t>
            </a:r>
          </a:p>
          <a:p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〒</a:t>
            </a:r>
            <a:r>
              <a:rPr kumimoji="1" lang="en-US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102-0083</a:t>
            </a:r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東京都千代田区麹町 </a:t>
            </a:r>
            <a:r>
              <a:rPr kumimoji="1" lang="en-US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4-5 </a:t>
            </a:r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麹町アネックス </a:t>
            </a:r>
            <a:r>
              <a:rPr kumimoji="1" lang="fr-FR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TOJ701 </a:t>
            </a:r>
          </a:p>
          <a:p>
            <a:r>
              <a:rPr kumimoji="1" lang="fr-FR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TEL</a:t>
            </a:r>
            <a:r>
              <a:rPr kumimoji="1" lang="ja-JP" altLang="fr-FR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</a:t>
            </a:r>
            <a:r>
              <a:rPr kumimoji="1" lang="fr-FR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03-3261-1212</a:t>
            </a:r>
            <a:r>
              <a:rPr kumimoji="1" lang="ja-JP" altLang="fr-FR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kumimoji="1" lang="fr-FR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FAX</a:t>
            </a:r>
            <a:r>
              <a:rPr kumimoji="1" lang="ja-JP" altLang="fr-FR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</a:t>
            </a:r>
            <a:r>
              <a:rPr kumimoji="1" lang="fr-FR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03-3239-7585 </a:t>
            </a:r>
          </a:p>
          <a:p>
            <a:r>
              <a:rPr kumimoji="1" lang="fr-FR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                      E-mail</a:t>
            </a:r>
            <a:r>
              <a:rPr kumimoji="1" lang="ja-JP" altLang="fr-FR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 </a:t>
            </a:r>
            <a:r>
              <a:rPr kumimoji="1" lang="en-US" altLang="ja-JP" sz="800" dirty="0" err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contactinfo</a:t>
            </a:r>
            <a:r>
              <a:rPr kumimoji="1" lang="fr-FR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@jlct.jp</a:t>
            </a:r>
            <a:endParaRPr kumimoji="1" lang="ja-JP" altLang="en-US" sz="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1B173D-1959-EF0C-08F9-5CF6950047B3}"/>
              </a:ext>
            </a:extLst>
          </p:cNvPr>
          <p:cNvSpPr txBox="1"/>
          <p:nvPr/>
        </p:nvSpPr>
        <p:spPr>
          <a:xfrm>
            <a:off x="3429000" y="9133121"/>
            <a:ext cx="3293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実施団体</a:t>
            </a:r>
            <a:r>
              <a:rPr kumimoji="1"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</a:p>
          <a:p>
            <a:pPr algn="ctr"/>
            <a:r>
              <a: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高齢者住まい事業者団体連合会（高住連）</a:t>
            </a:r>
            <a:endParaRPr kumimoji="1" lang="en-US" altLang="ja-JP" sz="1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〒</a:t>
            </a:r>
            <a:r>
              <a:rPr kumimoji="1" lang="en-US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103-0027</a:t>
            </a:r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東京都中央区日本橋</a:t>
            </a:r>
            <a:r>
              <a:rPr kumimoji="1" lang="en-US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丁目</a:t>
            </a:r>
            <a:r>
              <a:rPr kumimoji="1" lang="en-US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5</a:t>
            </a:r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番</a:t>
            </a:r>
            <a:r>
              <a:rPr kumimoji="1" lang="en-US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14</a:t>
            </a:r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号</a:t>
            </a:r>
          </a:p>
          <a:p>
            <a:pPr algn="ctr"/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公益社団法人全国有料老人ホーム協会内</a:t>
            </a:r>
          </a:p>
          <a:p>
            <a:pPr algn="ctr"/>
            <a:r>
              <a:rPr kumimoji="1" lang="en-US" altLang="ja-JP" sz="800" dirty="0" err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E-mail:koujuren@gmail.com</a:t>
            </a:r>
            <a:endParaRPr kumimoji="1" lang="ja-JP" altLang="en-US" sz="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FF3980D-BD56-0495-9507-EC075933B79A}"/>
              </a:ext>
            </a:extLst>
          </p:cNvPr>
          <p:cNvGrpSpPr/>
          <p:nvPr/>
        </p:nvGrpSpPr>
        <p:grpSpPr>
          <a:xfrm>
            <a:off x="1906791" y="240349"/>
            <a:ext cx="3044418" cy="3044418"/>
            <a:chOff x="1906791" y="837156"/>
            <a:chExt cx="3044418" cy="304441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81755E8-7AF9-D5C4-E82D-02F9D4CFFFB0}"/>
                </a:ext>
              </a:extLst>
            </p:cNvPr>
            <p:cNvSpPr/>
            <p:nvPr/>
          </p:nvSpPr>
          <p:spPr>
            <a:xfrm>
              <a:off x="1906791" y="837156"/>
              <a:ext cx="3044418" cy="30444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 panose="020B0604020202020204" pitchFamily="34" charset="0"/>
                </a:rPr>
                <a:t>技能実習「介護」</a:t>
              </a:r>
              <a:endParaRPr kumimoji="1" lang="en-US" altLang="ja-JP" sz="20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endParaRPr>
            </a:p>
            <a:p>
              <a:pPr algn="ctr"/>
              <a:r>
                <a:rPr kumimoji="1" lang="ja-JP" altLang="en-US" sz="2000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 panose="020B0604020202020204" pitchFamily="34" charset="0"/>
                </a:rPr>
                <a:t>１号・２号・３号対応</a:t>
              </a:r>
              <a:endParaRPr kumimoji="1" lang="en-US" altLang="ja-JP" sz="20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endParaRPr>
            </a:p>
            <a:p>
              <a:pPr algn="ctr"/>
              <a:endParaRPr kumimoji="1" lang="en-US" altLang="ja-JP" sz="20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endParaRPr>
            </a:p>
            <a:p>
              <a:pPr algn="ctr"/>
              <a:endParaRPr kumimoji="1" lang="en-US" altLang="ja-JP" sz="20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endParaRPr>
            </a:p>
            <a:p>
              <a:pPr algn="ctr"/>
              <a:endParaRPr kumimoji="1" lang="en-US" altLang="ja-JP" sz="8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endParaRPr>
            </a:p>
            <a:p>
              <a:pPr algn="ctr"/>
              <a:r>
                <a:rPr kumimoji="1" lang="ja-JP" altLang="en-US" sz="3600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 panose="020B0604020202020204" pitchFamily="34" charset="0"/>
                </a:rPr>
                <a:t>介護日本語</a:t>
              </a:r>
              <a:endParaRPr kumimoji="1" lang="en-US" altLang="ja-JP" sz="36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endParaRPr>
            </a:p>
            <a:p>
              <a:pPr algn="ctr"/>
              <a:r>
                <a:rPr kumimoji="1" lang="ja-JP" altLang="en-US" sz="3600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 panose="020B0604020202020204" pitchFamily="34" charset="0"/>
                </a:rPr>
                <a:t>能力テスト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7301450-1348-3D41-E4E6-BEAE6232BB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70"/>
            <a:stretch/>
          </p:blipFill>
          <p:spPr bwMode="auto">
            <a:xfrm>
              <a:off x="2700528" y="1856990"/>
              <a:ext cx="1456944" cy="497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1BB7271D-0BF0-C0A6-C1AA-EDBED128FC9B}"/>
                </a:ext>
              </a:extLst>
            </p:cNvPr>
            <p:cNvSpPr/>
            <p:nvPr/>
          </p:nvSpPr>
          <p:spPr>
            <a:xfrm>
              <a:off x="4021341" y="2019300"/>
              <a:ext cx="274434" cy="2952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23F220E-9E09-2ED3-B95D-47A622628D28}"/>
              </a:ext>
            </a:extLst>
          </p:cNvPr>
          <p:cNvSpPr txBox="1"/>
          <p:nvPr/>
        </p:nvSpPr>
        <p:spPr>
          <a:xfrm>
            <a:off x="215379" y="6456431"/>
            <a:ext cx="3038169" cy="386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●受験料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8,800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円（税込）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526E709-75F9-65A3-A1E0-393E3AB84CF5}"/>
              </a:ext>
            </a:extLst>
          </p:cNvPr>
          <p:cNvSpPr txBox="1"/>
          <p:nvPr/>
        </p:nvSpPr>
        <p:spPr>
          <a:xfrm>
            <a:off x="215379" y="6049420"/>
            <a:ext cx="3038169" cy="386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●実施月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月・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7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月・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11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endParaRPr kumimoji="1"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9DB58DE-CB72-5F6D-B7A4-F04F991263DE}"/>
              </a:ext>
            </a:extLst>
          </p:cNvPr>
          <p:cNvSpPr txBox="1"/>
          <p:nvPr/>
        </p:nvSpPr>
        <p:spPr>
          <a:xfrm>
            <a:off x="215379" y="6930318"/>
            <a:ext cx="350485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●試験科目（時間）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</a:t>
            </a:r>
            <a:endParaRPr kumimoji="1"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①リスニング（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40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分）</a:t>
            </a:r>
            <a:endParaRPr kumimoji="1"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②文字と語彙（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分）</a:t>
            </a:r>
            <a:endParaRPr kumimoji="1"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③会話と表現 ＆リーディング（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70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分）</a:t>
            </a:r>
          </a:p>
        </p:txBody>
      </p: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7C960F4A-B76D-C3C0-4826-372CDFE2C52C}"/>
              </a:ext>
            </a:extLst>
          </p:cNvPr>
          <p:cNvSpPr txBox="1"/>
          <p:nvPr/>
        </p:nvSpPr>
        <p:spPr>
          <a:xfrm>
            <a:off x="3138563" y="6112050"/>
            <a:ext cx="3584181" cy="1661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●申込方法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</a:t>
            </a:r>
            <a:endParaRPr kumimoji="1"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下記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URL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（または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QR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コード）から</a:t>
            </a:r>
            <a:endParaRPr kumimoji="1"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お申込ください（法人様向け</a:t>
            </a:r>
            <a:r>
              <a:rPr kumimoji="1" lang="en-US" altLang="ja-JP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）</a:t>
            </a:r>
            <a:endParaRPr kumimoji="1"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en-US" altLang="ja-JP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</a:t>
            </a:r>
            <a:r>
              <a:rPr kumimoji="1" lang="ja-JP" altLang="en-US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個人でのお申込は受け付けておりません。</a:t>
            </a:r>
            <a:endParaRPr kumimoji="1" lang="en-US" altLang="ja-JP" sz="1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accent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kumimoji="1" lang="en-US" altLang="ja-JP" sz="1200" u="sng" dirty="0">
                <a:solidFill>
                  <a:schemeClr val="accent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https://jlct.jp/kaigo-public-test/</a:t>
            </a:r>
          </a:p>
          <a:p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7" name="図 1026">
            <a:extLst>
              <a:ext uri="{FF2B5EF4-FFF2-40B4-BE49-F238E27FC236}">
                <a16:creationId xmlns:a16="http://schemas.microsoft.com/office/drawing/2014/main" id="{8BA54944-6B23-4208-A713-639F76D13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303" y="4543136"/>
            <a:ext cx="1008697" cy="279810"/>
          </a:xfrm>
          <a:prstGeom prst="rect">
            <a:avLst/>
          </a:prstGeom>
        </p:spPr>
      </p:pic>
      <p:sp>
        <p:nvSpPr>
          <p:cNvPr id="1028" name="楕円 1027">
            <a:extLst>
              <a:ext uri="{FF2B5EF4-FFF2-40B4-BE49-F238E27FC236}">
                <a16:creationId xmlns:a16="http://schemas.microsoft.com/office/drawing/2014/main" id="{D5CD43EF-B5E9-F30D-7E32-7E0ECE082500}"/>
              </a:ext>
            </a:extLst>
          </p:cNvPr>
          <p:cNvSpPr/>
          <p:nvPr/>
        </p:nvSpPr>
        <p:spPr>
          <a:xfrm>
            <a:off x="184912" y="278569"/>
            <a:ext cx="1830578" cy="183057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000" b="1" dirty="0"/>
              <a:t>2024</a:t>
            </a:r>
            <a:r>
              <a:rPr kumimoji="1" lang="ja-JP" altLang="en-US" sz="2000" b="1" dirty="0"/>
              <a:t>年</a:t>
            </a:r>
            <a:endParaRPr kumimoji="1" lang="en-US" altLang="ja-JP" sz="2000" b="1" dirty="0"/>
          </a:p>
          <a:p>
            <a:pPr algn="ctr"/>
            <a:r>
              <a:rPr kumimoji="1" lang="en-US" altLang="ja-JP" sz="2000" b="1" dirty="0"/>
              <a:t>3</a:t>
            </a:r>
            <a:r>
              <a:rPr kumimoji="1" lang="ja-JP" altLang="en-US" sz="2000" b="1" dirty="0"/>
              <a:t>月</a:t>
            </a:r>
            <a:r>
              <a:rPr kumimoji="1" lang="en-US" altLang="ja-JP" sz="2000" b="1" dirty="0"/>
              <a:t>3</a:t>
            </a:r>
            <a:r>
              <a:rPr kumimoji="1" lang="ja-JP" altLang="en-US" sz="2000" b="1" dirty="0"/>
              <a:t>日（日）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試験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募集中</a:t>
            </a:r>
            <a:endParaRPr kumimoji="1" lang="en-US" altLang="ja-JP" sz="1200" b="1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AA48241-6225-A874-0803-00F458516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24" y="7067423"/>
            <a:ext cx="755951" cy="75595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A9D1CD-9B7C-75DB-457E-005A326967BD}"/>
              </a:ext>
            </a:extLst>
          </p:cNvPr>
          <p:cNvSpPr/>
          <p:nvPr/>
        </p:nvSpPr>
        <p:spPr>
          <a:xfrm>
            <a:off x="175317" y="8042056"/>
            <a:ext cx="6507365" cy="872286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申込開始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 </a:t>
            </a:r>
            <a:r>
              <a:rPr kumimoji="1" lang="en-US" altLang="ja-JP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2023</a:t>
            </a:r>
            <a:r>
              <a:rPr kumimoji="1" lang="ja-JP" altLang="en-US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</a:t>
            </a:r>
            <a:r>
              <a:rPr kumimoji="1" lang="en-US" altLang="ja-JP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12</a:t>
            </a:r>
            <a:r>
              <a:rPr kumimoji="1" lang="ja-JP" altLang="en-US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kumimoji="1" lang="en-US" altLang="ja-JP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日（金）</a:t>
            </a:r>
            <a:endParaRPr kumimoji="1" lang="en-US" altLang="ja-JP" sz="2400" b="1" dirty="0">
              <a:solidFill>
                <a:srgbClr val="C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申込締切　</a:t>
            </a:r>
            <a:r>
              <a:rPr kumimoji="1" lang="en-US" altLang="ja-JP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2024</a:t>
            </a:r>
            <a:r>
              <a:rPr kumimoji="1" lang="ja-JP" altLang="en-US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</a:t>
            </a:r>
            <a:r>
              <a:rPr kumimoji="1" lang="en-US" altLang="ja-JP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kumimoji="1" lang="en-US" altLang="ja-JP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24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日（日）</a:t>
            </a:r>
            <a:endParaRPr kumimoji="1" lang="en-US" altLang="ja-JP" sz="2400" b="1" dirty="0">
              <a:solidFill>
                <a:srgbClr val="C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22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241</TotalTime>
  <Words>317</Words>
  <Application>Microsoft Office PowerPoint</Application>
  <PresentationFormat>A4 210 x 297 mm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NP-R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和享 根本</dc:creator>
  <cp:lastModifiedBy>稲田 順一</cp:lastModifiedBy>
  <cp:revision>21</cp:revision>
  <dcterms:created xsi:type="dcterms:W3CDTF">2023-09-01T07:46:00Z</dcterms:created>
  <dcterms:modified xsi:type="dcterms:W3CDTF">2023-12-28T03:17:38Z</dcterms:modified>
</cp:coreProperties>
</file>