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3"/>
  </p:notesMasterIdLst>
  <p:handoutMasterIdLst>
    <p:handoutMasterId r:id="rId34"/>
  </p:handoutMasterIdLst>
  <p:sldIdLst>
    <p:sldId id="614" r:id="rId2"/>
    <p:sldId id="615" r:id="rId3"/>
    <p:sldId id="616" r:id="rId4"/>
    <p:sldId id="617" r:id="rId5"/>
    <p:sldId id="647" r:id="rId6"/>
    <p:sldId id="648" r:id="rId7"/>
    <p:sldId id="649" r:id="rId8"/>
    <p:sldId id="650" r:id="rId9"/>
    <p:sldId id="651" r:id="rId10"/>
    <p:sldId id="621" r:id="rId11"/>
    <p:sldId id="622" r:id="rId12"/>
    <p:sldId id="652" r:id="rId13"/>
    <p:sldId id="625" r:id="rId14"/>
    <p:sldId id="627" r:id="rId15"/>
    <p:sldId id="628"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3" r:id="rId30"/>
    <p:sldId id="644" r:id="rId31"/>
    <p:sldId id="645" r:id="rId3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FFFF66"/>
    <a:srgbClr val="FF9900"/>
    <a:srgbClr val="00FFFF"/>
    <a:srgbClr val="66FF66"/>
    <a:srgbClr val="99CCFF"/>
    <a:srgbClr val="0000CC"/>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147" autoAdjust="0"/>
    <p:restoredTop sz="74240" autoAdjust="0"/>
  </p:normalViewPr>
  <p:slideViewPr>
    <p:cSldViewPr snapToGrid="0">
      <p:cViewPr>
        <p:scale>
          <a:sx n="60" d="100"/>
          <a:sy n="60" d="100"/>
        </p:scale>
        <p:origin x="-1170"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5" d="100"/>
          <a:sy n="55" d="100"/>
        </p:scale>
        <p:origin x="-2658" y="-8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36AE6C6-08AA-4C25-802E-F4108724A7F9}" type="datetimeFigureOut">
              <a:rPr lang="ja-JP" altLang="en-US"/>
              <a:pPr>
                <a:defRPr/>
              </a:pPr>
              <a:t>2015/11/13</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4893925-203F-44E2-8BAA-B92953C5DE34}" type="slidenum">
              <a:rPr lang="ja-JP" altLang="en-US"/>
              <a:pPr>
                <a:defRPr/>
              </a:pPr>
              <a:t>‹#›</a:t>
            </a:fld>
            <a:endParaRPr lang="ja-JP" altLang="en-US"/>
          </a:p>
        </p:txBody>
      </p:sp>
    </p:spTree>
    <p:extLst>
      <p:ext uri="{BB962C8B-B14F-4D97-AF65-F5344CB8AC3E}">
        <p14:creationId xmlns:p14="http://schemas.microsoft.com/office/powerpoint/2010/main" val="2355542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0BC88C8-AD94-4C72-A0CC-FF5FD916BF3C}" type="datetimeFigureOut">
              <a:rPr lang="ja-JP" altLang="en-US"/>
              <a:pPr>
                <a:defRPr/>
              </a:pPr>
              <a:t>2015/11/13</a:t>
            </a:fld>
            <a:endParaRPr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7D509EE-FACC-4144-9507-B715329129A3}" type="slidenum">
              <a:rPr lang="ja-JP" altLang="en-US"/>
              <a:pPr>
                <a:defRPr/>
              </a:pPr>
              <a:t>‹#›</a:t>
            </a:fld>
            <a:endParaRPr lang="ja-JP" altLang="en-US"/>
          </a:p>
        </p:txBody>
      </p:sp>
    </p:spTree>
    <p:extLst>
      <p:ext uri="{BB962C8B-B14F-4D97-AF65-F5344CB8AC3E}">
        <p14:creationId xmlns:p14="http://schemas.microsoft.com/office/powerpoint/2010/main" val="6618228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第</a:t>
            </a:r>
            <a:r>
              <a:rPr kumimoji="1" lang="en-US" altLang="ja-JP" dirty="0" smtClean="0"/>
              <a:t>1</a:t>
            </a:r>
            <a:r>
              <a:rPr kumimoji="1" lang="ja-JP" altLang="en-US" dirty="0" smtClean="0"/>
              <a:t>章「高齢者虐待に対する考え方」では、</a:t>
            </a:r>
            <a:endParaRPr kumimoji="1" lang="en-US" altLang="ja-JP" dirty="0" smtClean="0"/>
          </a:p>
          <a:p>
            <a:r>
              <a:rPr kumimoji="1" lang="ja-JP" altLang="en-US" dirty="0" smtClean="0"/>
              <a:t>①高齢者虐待が、身体的な虐待だけでなく、幅広く高齢者の尊厳を侵害する言葉や行動が該当すること</a:t>
            </a:r>
            <a:endParaRPr kumimoji="1" lang="en-US" altLang="ja-JP" dirty="0" smtClean="0"/>
          </a:p>
          <a:p>
            <a:r>
              <a:rPr kumimoji="1" lang="ja-JP" altLang="en-US" dirty="0" smtClean="0"/>
              <a:t>②大事なことは、「虐待」に該当するかどうかや、定義された「虐待」に該当する言動のみを防止することではなく、「不適切なケア」「自分がされたら嫌な言葉や行動」をなくすことが大事であること</a:t>
            </a:r>
            <a:endParaRPr kumimoji="1" lang="en-US" altLang="ja-JP" dirty="0" smtClean="0"/>
          </a:p>
          <a:p>
            <a:r>
              <a:rPr kumimoji="1" lang="ja-JP" altLang="en-US" dirty="0" smtClean="0"/>
              <a:t>が伝わるように、講義をお願いいたします。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「尊厳を侵害する」、「不適切なケア」などの表現は、そのホームで使う言葉に言い換えてください。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事業所（ホーム・住宅）であり得そうな発言・行動を例示して（スライドの例以外に、そのホームで起こり得るものや問題になっていることを挙げてください。）</a:t>
            </a:r>
            <a:r>
              <a:rPr kumimoji="1" lang="ja-JP" altLang="en-US" dirty="0" err="1"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ある発言や行動が「高齢者虐待」に該当するかどうかや、「高齢者虐待」の定義が大事なのではなく、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幅広く、高齢者の尊厳を侵害する言動＝「自分がしてもらいたくないこと」を防止することが必要であることを理解してもらいます。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第２章「高齢者虐待防止の基本」では、</a:t>
            </a:r>
            <a:endParaRPr kumimoji="1" lang="en-US" altLang="ja-JP" dirty="0" smtClean="0"/>
          </a:p>
          <a:p>
            <a:endParaRPr kumimoji="1" lang="en-US" altLang="ja-JP" dirty="0" smtClean="0"/>
          </a:p>
          <a:p>
            <a:r>
              <a:rPr kumimoji="1" lang="ja-JP" altLang="en-US" dirty="0" smtClean="0"/>
              <a:t>①高齢者虐待の原因・要因を概観し、</a:t>
            </a:r>
            <a:endParaRPr kumimoji="1" lang="en-US" altLang="ja-JP" dirty="0" smtClean="0"/>
          </a:p>
          <a:p>
            <a:endParaRPr kumimoji="1" lang="en-US" altLang="ja-JP" dirty="0" smtClean="0"/>
          </a:p>
          <a:p>
            <a:r>
              <a:rPr kumimoji="1" lang="ja-JP" altLang="en-US" dirty="0" smtClean="0"/>
              <a:t>②大事なことは、「個人の責任追及」「倫理観の徹底」ではなく、「チームケア」「専門性の向上」にあることを強調していただきたいと思います。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「尊厳を侵害する」、「不適切なケア」などの表現は、そのホームで使う言葉に言い換えてください。</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高齢者虐待の対象となる方は、認知症の人の割合が高くなっています。</a:t>
            </a:r>
            <a:endParaRPr kumimoji="1" lang="en-US" altLang="ja-JP" dirty="0" smtClean="0"/>
          </a:p>
          <a:p>
            <a:endParaRPr kumimoji="1" lang="en-US" altLang="ja-JP" dirty="0" smtClean="0"/>
          </a:p>
          <a:p>
            <a:r>
              <a:rPr kumimoji="1" lang="ja-JP" altLang="en-US" dirty="0" smtClean="0"/>
              <a:t>（参考）介護施設・介護事業所で</a:t>
            </a:r>
            <a:r>
              <a:rPr kumimoji="1" lang="ja-JP" altLang="en-US" sz="1200" kern="1200" baseline="0" dirty="0" smtClean="0">
                <a:solidFill>
                  <a:schemeClr val="tx1"/>
                </a:solidFill>
                <a:latin typeface="+mn-lt"/>
                <a:ea typeface="+mn-ea"/>
                <a:cs typeface="+mn-cs"/>
              </a:rPr>
              <a:t>虐待を受けた高齢者のうち、「認知症高齢者の日常生活自立度</a:t>
            </a:r>
            <a:r>
              <a:rPr kumimoji="1" lang="en-US" altLang="ja-JP" sz="1200" kern="1200" baseline="0" dirty="0" smtClean="0">
                <a:solidFill>
                  <a:schemeClr val="tx1"/>
                </a:solidFill>
                <a:latin typeface="+mn-lt"/>
                <a:ea typeface="+mn-ea"/>
                <a:cs typeface="+mn-cs"/>
              </a:rPr>
              <a:t>Ⅱ</a:t>
            </a:r>
            <a:r>
              <a:rPr kumimoji="1" lang="ja-JP" altLang="en-US" sz="1200" kern="1200" baseline="0" dirty="0" smtClean="0">
                <a:solidFill>
                  <a:schemeClr val="tx1"/>
                </a:solidFill>
                <a:latin typeface="+mn-lt"/>
                <a:ea typeface="+mn-ea"/>
                <a:cs typeface="+mn-cs"/>
              </a:rPr>
              <a:t>以上」の者は</a:t>
            </a:r>
            <a:r>
              <a:rPr kumimoji="1" lang="en-US" altLang="ja-JP" sz="1200" kern="1200" baseline="0" dirty="0" smtClean="0">
                <a:solidFill>
                  <a:schemeClr val="tx1"/>
                </a:solidFill>
                <a:latin typeface="+mn-lt"/>
                <a:ea typeface="+mn-ea"/>
                <a:cs typeface="+mn-cs"/>
              </a:rPr>
              <a:t>84.8</a:t>
            </a:r>
            <a:r>
              <a:rPr kumimoji="1" lang="ja-JP" altLang="en-US" sz="1200" kern="1200" baseline="0" dirty="0" smtClean="0">
                <a:solidFill>
                  <a:schemeClr val="tx1"/>
                </a:solidFill>
                <a:latin typeface="+mn-lt"/>
                <a:ea typeface="+mn-ea"/>
                <a:cs typeface="+mn-cs"/>
              </a:rPr>
              <a:t>％（平成</a:t>
            </a:r>
            <a:r>
              <a:rPr kumimoji="1" lang="en-US" altLang="ja-JP" sz="1200" kern="1200" baseline="0" dirty="0" smtClean="0">
                <a:solidFill>
                  <a:schemeClr val="tx1"/>
                </a:solidFill>
                <a:latin typeface="+mn-lt"/>
                <a:ea typeface="+mn-ea"/>
                <a:cs typeface="+mn-cs"/>
              </a:rPr>
              <a:t>25</a:t>
            </a:r>
            <a:r>
              <a:rPr kumimoji="1" lang="ja-JP" altLang="en-US" sz="1200" kern="1200" baseline="0" dirty="0" smtClean="0">
                <a:solidFill>
                  <a:schemeClr val="tx1"/>
                </a:solidFill>
                <a:latin typeface="+mn-lt"/>
                <a:ea typeface="+mn-ea"/>
                <a:cs typeface="+mn-cs"/>
              </a:rPr>
              <a:t>年度）</a:t>
            </a:r>
            <a:endParaRPr kumimoji="1" lang="en-US" altLang="ja-JP" sz="1200" kern="1200" baseline="0" dirty="0" smtClean="0">
              <a:solidFill>
                <a:schemeClr val="tx1"/>
              </a:solidFill>
              <a:latin typeface="+mn-lt"/>
              <a:ea typeface="+mn-ea"/>
              <a:cs typeface="+mn-cs"/>
            </a:endParaRPr>
          </a:p>
          <a:p>
            <a:endParaRPr kumimoji="1" lang="en-US" altLang="ja-JP" dirty="0" smtClean="0"/>
          </a:p>
          <a:p>
            <a:r>
              <a:rPr kumimoji="1" lang="ja-JP" altLang="en-US" dirty="0" smtClean="0"/>
              <a:t>虐待につながるケースには、認知症の方で、</a:t>
            </a:r>
            <a:endParaRPr kumimoji="1" lang="en-US" altLang="ja-JP" dirty="0" smtClean="0"/>
          </a:p>
          <a:p>
            <a:r>
              <a:rPr kumimoji="1" lang="ja-JP" altLang="en-US" dirty="0" smtClean="0"/>
              <a:t>行動・心理症状があったり、特に、攻撃的な発言や行動や、介護への強い抵抗（介護拒否）がある場合が多いようです。</a:t>
            </a:r>
            <a:endParaRPr kumimoji="1" lang="en-US" altLang="ja-JP" dirty="0" smtClean="0"/>
          </a:p>
          <a:p>
            <a:r>
              <a:rPr kumimoji="1" lang="ja-JP" altLang="en-US" dirty="0" smtClean="0"/>
              <a:t>　</a:t>
            </a:r>
            <a:r>
              <a:rPr kumimoji="1" lang="en-US" altLang="ja-JP" dirty="0" smtClean="0"/>
              <a:t>※</a:t>
            </a:r>
            <a:r>
              <a:rPr kumimoji="1" lang="ja-JP" altLang="en-US" dirty="0" smtClean="0"/>
              <a:t>各スタッフに対して、入居者に対してイライラしたりするケースや、虐待を受けそうな入居者のイメージを尋ねるのもよいと思います。</a:t>
            </a:r>
            <a:endParaRPr kumimoji="1" lang="en-US" altLang="ja-JP" dirty="0" smtClean="0"/>
          </a:p>
          <a:p>
            <a:endParaRPr kumimoji="1" lang="en-US" altLang="ja-JP" dirty="0" smtClean="0"/>
          </a:p>
          <a:p>
            <a:r>
              <a:rPr kumimoji="1" lang="ja-JP" altLang="en-US" dirty="0" smtClean="0"/>
              <a:t>虐待をした職員の特徴は、職員比率と比較すれば、虐待者は男性職員の比率が高くなっています。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　</a:t>
            </a:r>
            <a:r>
              <a:rPr kumimoji="1" lang="en-US" altLang="ja-JP" dirty="0" smtClean="0"/>
              <a:t>※</a:t>
            </a:r>
            <a:r>
              <a:rPr kumimoji="1" lang="ja-JP" altLang="en-US" dirty="0" smtClean="0"/>
              <a:t>各スタッフに対して、イライラしている職員、適切ではない言動をしている職員がいないか、聞いてみるのもよいと思います。</a:t>
            </a:r>
            <a:endParaRPr kumimoji="1" lang="en-US" altLang="ja-JP" dirty="0" smtClean="0"/>
          </a:p>
          <a:p>
            <a:r>
              <a:rPr kumimoji="1" lang="ja-JP" altLang="en-US" dirty="0" smtClean="0"/>
              <a:t>　（参考１）</a:t>
            </a:r>
            <a:r>
              <a:rPr kumimoji="1" lang="ja-JP" altLang="en-US" sz="1200" kern="1200" baseline="0" dirty="0" smtClean="0">
                <a:solidFill>
                  <a:schemeClr val="tx1"/>
                </a:solidFill>
                <a:latin typeface="+mn-lt"/>
                <a:ea typeface="+mn-ea"/>
                <a:cs typeface="+mn-cs"/>
              </a:rPr>
              <a:t>虐待者の性別は、不明を除くと「男性」</a:t>
            </a:r>
            <a:r>
              <a:rPr kumimoji="1" lang="en-US" altLang="ja-JP" sz="1200" kern="1200" baseline="0" dirty="0" smtClean="0">
                <a:solidFill>
                  <a:schemeClr val="tx1"/>
                </a:solidFill>
                <a:latin typeface="+mn-lt"/>
                <a:ea typeface="+mn-ea"/>
                <a:cs typeface="+mn-cs"/>
              </a:rPr>
              <a:t>141 </a:t>
            </a:r>
            <a:r>
              <a:rPr kumimoji="1" lang="ja-JP" altLang="en-US" sz="1200" kern="1200" baseline="0" dirty="0" smtClean="0">
                <a:solidFill>
                  <a:schemeClr val="tx1"/>
                </a:solidFill>
                <a:latin typeface="+mn-lt"/>
                <a:ea typeface="+mn-ea"/>
                <a:cs typeface="+mn-cs"/>
              </a:rPr>
              <a:t>人（</a:t>
            </a:r>
            <a:r>
              <a:rPr kumimoji="1" lang="en-US" altLang="ja-JP" sz="1200" kern="1200" baseline="0" dirty="0" smtClean="0">
                <a:solidFill>
                  <a:schemeClr val="tx1"/>
                </a:solidFill>
                <a:latin typeface="+mn-lt"/>
                <a:ea typeface="+mn-ea"/>
                <a:cs typeface="+mn-cs"/>
              </a:rPr>
              <a:t>51.8</a:t>
            </a:r>
            <a:r>
              <a:rPr kumimoji="1" lang="ja-JP" altLang="en-US" sz="1200" kern="1200" baseline="0" dirty="0" smtClean="0">
                <a:solidFill>
                  <a:schemeClr val="tx1"/>
                </a:solidFill>
                <a:latin typeface="+mn-lt"/>
                <a:ea typeface="+mn-ea"/>
                <a:cs typeface="+mn-cs"/>
              </a:rPr>
              <a:t>％）、「女性」</a:t>
            </a:r>
            <a:r>
              <a:rPr kumimoji="1" lang="en-US" altLang="ja-JP" sz="1200" kern="1200" baseline="0" dirty="0" smtClean="0">
                <a:solidFill>
                  <a:schemeClr val="tx1"/>
                </a:solidFill>
                <a:latin typeface="+mn-lt"/>
                <a:ea typeface="+mn-ea"/>
                <a:cs typeface="+mn-cs"/>
              </a:rPr>
              <a:t>131 </a:t>
            </a:r>
            <a:r>
              <a:rPr kumimoji="1" lang="ja-JP" altLang="en-US" sz="1200" kern="1200" baseline="0" dirty="0" smtClean="0">
                <a:solidFill>
                  <a:schemeClr val="tx1"/>
                </a:solidFill>
                <a:latin typeface="+mn-lt"/>
                <a:ea typeface="+mn-ea"/>
                <a:cs typeface="+mn-cs"/>
              </a:rPr>
              <a:t>人（</a:t>
            </a:r>
            <a:r>
              <a:rPr kumimoji="1" lang="en-US" altLang="ja-JP" sz="1200" kern="1200" baseline="0" dirty="0" smtClean="0">
                <a:solidFill>
                  <a:schemeClr val="tx1"/>
                </a:solidFill>
                <a:latin typeface="+mn-lt"/>
                <a:ea typeface="+mn-ea"/>
                <a:cs typeface="+mn-cs"/>
              </a:rPr>
              <a:t>48.2</a:t>
            </a:r>
            <a:r>
              <a:rPr kumimoji="1" lang="ja-JP" altLang="en-US" sz="1200" kern="1200" baseline="0" dirty="0" smtClean="0">
                <a:solidFill>
                  <a:schemeClr val="tx1"/>
                </a:solidFill>
                <a:latin typeface="+mn-lt"/>
                <a:ea typeface="+mn-ea"/>
                <a:cs typeface="+mn-cs"/>
              </a:rPr>
              <a:t>％）。</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虐待者の男女比については、介護従事者全体（介護労働実態調査）に占める男性の割合が</a:t>
            </a:r>
            <a:r>
              <a:rPr kumimoji="1" lang="en-US" altLang="ja-JP" sz="1200" kern="1200" baseline="0" dirty="0" smtClean="0">
                <a:solidFill>
                  <a:schemeClr val="tx1"/>
                </a:solidFill>
                <a:latin typeface="+mn-lt"/>
                <a:ea typeface="+mn-ea"/>
                <a:cs typeface="+mn-cs"/>
              </a:rPr>
              <a:t>21.4</a:t>
            </a:r>
            <a:r>
              <a:rPr kumimoji="1" lang="ja-JP" altLang="en-US" sz="1200" kern="1200" baseline="0" dirty="0" smtClean="0">
                <a:solidFill>
                  <a:schemeClr val="tx1"/>
                </a:solidFill>
                <a:latin typeface="+mn-lt"/>
                <a:ea typeface="+mn-ea"/>
                <a:cs typeface="+mn-cs"/>
              </a:rPr>
              <a:t>％であるのに比して、</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虐待者に占める男性の割合が</a:t>
            </a:r>
            <a:r>
              <a:rPr kumimoji="1" lang="en-US" altLang="ja-JP" sz="1200" kern="1200" baseline="0" dirty="0" smtClean="0">
                <a:solidFill>
                  <a:schemeClr val="tx1"/>
                </a:solidFill>
                <a:latin typeface="+mn-lt"/>
                <a:ea typeface="+mn-ea"/>
                <a:cs typeface="+mn-cs"/>
              </a:rPr>
              <a:t>51.8</a:t>
            </a:r>
            <a:r>
              <a:rPr kumimoji="1" lang="ja-JP" altLang="en-US" sz="1200" kern="1200" baseline="0" dirty="0" smtClean="0">
                <a:solidFill>
                  <a:schemeClr val="tx1"/>
                </a:solidFill>
                <a:latin typeface="+mn-lt"/>
                <a:ea typeface="+mn-ea"/>
                <a:cs typeface="+mn-cs"/>
              </a:rPr>
              <a:t>％であることを踏まえると、「本調査での虐待者」の方が男性の割合が高い。</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（参考２）虐待者の男女別年齢について、介護従事者全体（介護労働実態調査）に占める「</a:t>
            </a:r>
            <a:r>
              <a:rPr kumimoji="1" lang="en-US" altLang="ja-JP" sz="1200" kern="1200" baseline="0" dirty="0" smtClean="0">
                <a:solidFill>
                  <a:schemeClr val="tx1"/>
                </a:solidFill>
                <a:latin typeface="+mn-lt"/>
                <a:ea typeface="+mn-ea"/>
                <a:cs typeface="+mn-cs"/>
              </a:rPr>
              <a:t>30</a:t>
            </a:r>
            <a:r>
              <a:rPr kumimoji="1" lang="ja-JP" altLang="en-US" sz="1200" kern="1200" baseline="0" dirty="0" smtClean="0">
                <a:solidFill>
                  <a:schemeClr val="tx1"/>
                </a:solidFill>
                <a:latin typeface="+mn-lt"/>
                <a:ea typeface="+mn-ea"/>
                <a:cs typeface="+mn-cs"/>
              </a:rPr>
              <a:t>歳未満」の男性の割合が</a:t>
            </a:r>
            <a:r>
              <a:rPr kumimoji="1" lang="en-US" altLang="ja-JP" sz="1200" kern="1200" baseline="0" dirty="0" smtClean="0">
                <a:solidFill>
                  <a:schemeClr val="tx1"/>
                </a:solidFill>
                <a:latin typeface="+mn-lt"/>
                <a:ea typeface="+mn-ea"/>
                <a:cs typeface="+mn-cs"/>
              </a:rPr>
              <a:t>22.3</a:t>
            </a:r>
            <a:r>
              <a:rPr kumimoji="1" lang="ja-JP" altLang="en-US" sz="1200" kern="1200" baseline="0" dirty="0" smtClean="0">
                <a:solidFill>
                  <a:schemeClr val="tx1"/>
                </a:solidFill>
                <a:latin typeface="+mn-lt"/>
                <a:ea typeface="+mn-ea"/>
                <a:cs typeface="+mn-cs"/>
              </a:rPr>
              <a:t>％、</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女性の割合が</a:t>
            </a:r>
            <a:r>
              <a:rPr kumimoji="1" lang="en-US" altLang="ja-JP" sz="1200" kern="1200" baseline="0" dirty="0" smtClean="0">
                <a:solidFill>
                  <a:schemeClr val="tx1"/>
                </a:solidFill>
                <a:latin typeface="+mn-lt"/>
                <a:ea typeface="+mn-ea"/>
                <a:cs typeface="+mn-cs"/>
              </a:rPr>
              <a:t>9.5</a:t>
            </a:r>
            <a:r>
              <a:rPr kumimoji="1" lang="ja-JP" altLang="en-US" sz="1200" kern="1200" baseline="0" dirty="0" smtClean="0">
                <a:solidFill>
                  <a:schemeClr val="tx1"/>
                </a:solidFill>
                <a:latin typeface="+mn-lt"/>
                <a:ea typeface="+mn-ea"/>
                <a:cs typeface="+mn-cs"/>
              </a:rPr>
              <a:t>％であるのに比して、虐待者に占める「</a:t>
            </a:r>
            <a:r>
              <a:rPr kumimoji="1" lang="en-US" altLang="ja-JP" sz="1200" kern="1200" baseline="0" dirty="0" smtClean="0">
                <a:solidFill>
                  <a:schemeClr val="tx1"/>
                </a:solidFill>
                <a:latin typeface="+mn-lt"/>
                <a:ea typeface="+mn-ea"/>
                <a:cs typeface="+mn-cs"/>
              </a:rPr>
              <a:t>30 </a:t>
            </a:r>
            <a:r>
              <a:rPr kumimoji="1" lang="ja-JP" altLang="en-US" sz="1200" kern="1200" baseline="0" dirty="0" smtClean="0">
                <a:solidFill>
                  <a:schemeClr val="tx1"/>
                </a:solidFill>
                <a:latin typeface="+mn-lt"/>
                <a:ea typeface="+mn-ea"/>
                <a:cs typeface="+mn-cs"/>
              </a:rPr>
              <a:t>歳未満」の男性の割合が</a:t>
            </a:r>
            <a:r>
              <a:rPr kumimoji="1" lang="en-US" altLang="ja-JP" sz="1200" kern="1200" baseline="0" dirty="0" smtClean="0">
                <a:solidFill>
                  <a:schemeClr val="tx1"/>
                </a:solidFill>
                <a:latin typeface="+mn-lt"/>
                <a:ea typeface="+mn-ea"/>
                <a:cs typeface="+mn-cs"/>
              </a:rPr>
              <a:t>36.1</a:t>
            </a:r>
            <a:r>
              <a:rPr kumimoji="1" lang="ja-JP" altLang="en-US" sz="1200" kern="1200" baseline="0" dirty="0" smtClean="0">
                <a:solidFill>
                  <a:schemeClr val="tx1"/>
                </a:solidFill>
                <a:latin typeface="+mn-lt"/>
                <a:ea typeface="+mn-ea"/>
                <a:cs typeface="+mn-cs"/>
              </a:rPr>
              <a:t>％、女性の割合が</a:t>
            </a:r>
            <a:r>
              <a:rPr kumimoji="1" lang="en-US" altLang="ja-JP" sz="1200" kern="1200" baseline="0" dirty="0" smtClean="0">
                <a:solidFill>
                  <a:schemeClr val="tx1"/>
                </a:solidFill>
                <a:latin typeface="+mn-lt"/>
                <a:ea typeface="+mn-ea"/>
                <a:cs typeface="+mn-cs"/>
              </a:rPr>
              <a:t>16.2</a:t>
            </a:r>
            <a:r>
              <a:rPr kumimoji="1" lang="ja-JP" altLang="en-US" sz="1200" kern="1200" baseline="0" dirty="0" smtClean="0">
                <a:solidFill>
                  <a:schemeClr val="tx1"/>
                </a:solidFill>
                <a:latin typeface="+mn-lt"/>
                <a:ea typeface="+mn-ea"/>
                <a:cs typeface="+mn-cs"/>
              </a:rPr>
              <a:t>％</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であることを踏まえると、「本調査での虐待者」の方が男性、女性とも「</a:t>
            </a:r>
            <a:r>
              <a:rPr kumimoji="1" lang="en-US" altLang="ja-JP" sz="1200" kern="1200" baseline="0" dirty="0" smtClean="0">
                <a:solidFill>
                  <a:schemeClr val="tx1"/>
                </a:solidFill>
                <a:latin typeface="+mn-lt"/>
                <a:ea typeface="+mn-ea"/>
                <a:cs typeface="+mn-cs"/>
              </a:rPr>
              <a:t>30 </a:t>
            </a:r>
            <a:r>
              <a:rPr kumimoji="1" lang="ja-JP" altLang="en-US" sz="1200" kern="1200" baseline="0" dirty="0" smtClean="0">
                <a:solidFill>
                  <a:schemeClr val="tx1"/>
                </a:solidFill>
                <a:latin typeface="+mn-lt"/>
                <a:ea typeface="+mn-ea"/>
                <a:cs typeface="+mn-cs"/>
              </a:rPr>
              <a:t>歳未満」の割合が高い。</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solidFill>
                <a:prstClr val="black"/>
              </a:solidFill>
              <a:latin typeface="MS UI Gothic" panose="020B0600070205080204" pitchFamily="50" charset="-128"/>
              <a:ea typeface="MS UI Gothic" panose="020B0600070205080204"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solidFill>
                  <a:prstClr val="black"/>
                </a:solidFill>
                <a:latin typeface="MS UI Gothic" panose="020B0600070205080204" pitchFamily="50" charset="-128"/>
                <a:ea typeface="MS UI Gothic" panose="020B0600070205080204" pitchFamily="50" charset="-128"/>
              </a:rPr>
              <a:t>（出典：厚生労働省</a:t>
            </a:r>
            <a:r>
              <a:rPr lang="en-US" altLang="ja-JP" sz="1200" dirty="0" smtClean="0">
                <a:solidFill>
                  <a:prstClr val="black"/>
                </a:solidFill>
                <a:latin typeface="MS UI Gothic" panose="020B0600070205080204" pitchFamily="50" charset="-128"/>
                <a:ea typeface="MS UI Gothic" panose="020B0600070205080204" pitchFamily="50" charset="-128"/>
              </a:rPr>
              <a:t>『</a:t>
            </a:r>
            <a:r>
              <a:rPr lang="ja-JP" altLang="en-US" sz="1200" dirty="0" smtClean="0">
                <a:solidFill>
                  <a:prstClr val="black"/>
                </a:solidFill>
                <a:latin typeface="MS UI Gothic" panose="020B0600070205080204" pitchFamily="50" charset="-128"/>
                <a:ea typeface="MS UI Gothic" panose="020B0600070205080204" pitchFamily="50" charset="-128"/>
              </a:rPr>
              <a:t>平成</a:t>
            </a:r>
            <a:r>
              <a:rPr lang="en-US" altLang="ja-JP" sz="1200" dirty="0" smtClean="0">
                <a:solidFill>
                  <a:prstClr val="black"/>
                </a:solidFill>
                <a:latin typeface="MS UI Gothic" panose="020B0600070205080204" pitchFamily="50" charset="-128"/>
                <a:ea typeface="MS UI Gothic" panose="020B0600070205080204" pitchFamily="50" charset="-128"/>
              </a:rPr>
              <a:t>25</a:t>
            </a:r>
            <a:r>
              <a:rPr lang="ja-JP" altLang="en-US" sz="1200" dirty="0" smtClean="0">
                <a:solidFill>
                  <a:prstClr val="black"/>
                </a:solidFill>
                <a:latin typeface="MS UI Gothic" panose="020B0600070205080204" pitchFamily="50" charset="-128"/>
                <a:ea typeface="MS UI Gothic" panose="020B0600070205080204" pitchFamily="50" charset="-128"/>
              </a:rPr>
              <a:t>年度高齢者虐待の防止、高齢者の養護者に対する支援等に関する法律に基づく対応状況等に関する調査結果</a:t>
            </a:r>
            <a:r>
              <a:rPr lang="en-US" altLang="ja-JP" sz="1200" dirty="0" smtClean="0">
                <a:solidFill>
                  <a:prstClr val="black"/>
                </a:solidFill>
                <a:latin typeface="MS UI Gothic" panose="020B0600070205080204" pitchFamily="50" charset="-128"/>
                <a:ea typeface="MS UI Gothic" panose="020B0600070205080204" pitchFamily="50" charset="-128"/>
              </a:rPr>
              <a:t>』</a:t>
            </a:r>
            <a:r>
              <a:rPr lang="ja-JP" altLang="en-US" sz="1200" dirty="0" err="1" smtClean="0">
                <a:solidFill>
                  <a:prstClr val="black"/>
                </a:solidFill>
                <a:latin typeface="MS UI Gothic" panose="020B0600070205080204" pitchFamily="50" charset="-128"/>
                <a:ea typeface="MS UI Gothic" panose="020B0600070205080204" pitchFamily="50" charset="-128"/>
              </a:rPr>
              <a:t>，</a:t>
            </a:r>
            <a:r>
              <a:rPr lang="en-US" altLang="ja-JP" sz="1200" dirty="0" smtClean="0">
                <a:solidFill>
                  <a:prstClr val="black"/>
                </a:solidFill>
                <a:latin typeface="MS UI Gothic" panose="020B0600070205080204" pitchFamily="50" charset="-128"/>
                <a:ea typeface="MS UI Gothic" panose="020B0600070205080204" pitchFamily="50" charset="-128"/>
              </a:rPr>
              <a:t>2015</a:t>
            </a:r>
            <a:r>
              <a:rPr lang="ja-JP" altLang="en-US" sz="1200" dirty="0" smtClean="0">
                <a:solidFill>
                  <a:prstClr val="black"/>
                </a:solidFill>
                <a:latin typeface="MS UI Gothic" panose="020B0600070205080204" pitchFamily="50" charset="-128"/>
                <a:ea typeface="MS UI Gothic" panose="020B0600070205080204" pitchFamily="50" charset="-128"/>
              </a:rPr>
              <a:t>）</a:t>
            </a:r>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高齢者虐待・不適切なケアの背景は、１つの原因に限られるのではなく、</a:t>
            </a:r>
            <a:endParaRPr kumimoji="1" lang="en-US" altLang="ja-JP" dirty="0" smtClean="0"/>
          </a:p>
          <a:p>
            <a:r>
              <a:rPr kumimoji="1" lang="ja-JP" altLang="en-US" dirty="0" smtClean="0"/>
              <a:t>「組織」から「個人のストレス」、「倫理観」から「専門性（ケアの質）」まで幅広くあることを理解します。</a:t>
            </a:r>
            <a:endParaRPr kumimoji="1" lang="en-US" altLang="ja-JP" dirty="0" smtClean="0"/>
          </a:p>
          <a:p>
            <a:endParaRPr kumimoji="1" lang="en-US" altLang="ja-JP" dirty="0" smtClean="0"/>
          </a:p>
          <a:p>
            <a:r>
              <a:rPr kumimoji="1" lang="ja-JP" altLang="en-US" dirty="0" smtClean="0"/>
              <a:t>これらの背景・要因に着目することは、「虐待防止」「不適切なケア」を防止するだけでなく、</a:t>
            </a:r>
            <a:endParaRPr kumimoji="1" lang="en-US" altLang="ja-JP" dirty="0" smtClean="0"/>
          </a:p>
          <a:p>
            <a:r>
              <a:rPr kumimoji="1" lang="ja-JP" altLang="en-US" dirty="0" smtClean="0"/>
              <a:t>事業所（ホーム・住宅）のサービスの質全体を向上させること（良いホーム・住宅をつくること）につながることを意識付けます。</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12</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高齢者虐待・適切ではないケアを防止するために、各事業所（ホーム・住宅）、各職員が気を付けることを確認します。</a:t>
            </a:r>
            <a:endParaRPr kumimoji="1" lang="en-US" altLang="ja-JP" dirty="0" smtClean="0"/>
          </a:p>
          <a:p>
            <a:endParaRPr kumimoji="1" lang="en-US" altLang="ja-JP" dirty="0" smtClean="0"/>
          </a:p>
          <a:p>
            <a:r>
              <a:rPr kumimoji="1" lang="ja-JP" altLang="en-US" dirty="0" smtClean="0"/>
              <a:t>①（今、高齢者虐待に該当する言動はないと思いますが）適切ではない言動・そのスタッフの要因を考えて、組織的な対応が必要です。</a:t>
            </a:r>
            <a:endParaRPr kumimoji="1" lang="en-US" altLang="ja-JP" dirty="0" smtClean="0"/>
          </a:p>
          <a:p>
            <a:endParaRPr kumimoji="1" lang="en-US" altLang="ja-JP" dirty="0" smtClean="0"/>
          </a:p>
          <a:p>
            <a:r>
              <a:rPr kumimoji="1" lang="ja-JP" altLang="en-US" dirty="0" smtClean="0"/>
              <a:t>②「適切ではない言動」を放置しない、見て見ぬふりをしないことが、決定的な虐待行為の予防になります、</a:t>
            </a:r>
            <a:endParaRPr kumimoji="1" lang="en-US" altLang="ja-JP" dirty="0" smtClean="0"/>
          </a:p>
          <a:p>
            <a:endParaRPr kumimoji="1" lang="en-US" altLang="ja-JP" dirty="0" smtClean="0"/>
          </a:p>
          <a:p>
            <a:r>
              <a:rPr kumimoji="1" lang="ja-JP" altLang="en-US" dirty="0" smtClean="0"/>
              <a:t>③各事業所、各職員が、入居者の尊厳を守る＝「自分がしてほしくないケアになっていないか」を常に反省することが必要です。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13</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高齢者虐待や不適切な言動を防止するために、各職員が気を付けることを確認します。</a:t>
            </a:r>
            <a:endParaRPr kumimoji="1" lang="en-US" altLang="ja-JP" dirty="0" smtClean="0"/>
          </a:p>
          <a:p>
            <a:endParaRPr kumimoji="1" lang="en-US" altLang="ja-JP" dirty="0" smtClean="0"/>
          </a:p>
          <a:p>
            <a:r>
              <a:rPr kumimoji="1" lang="ja-JP" altLang="en-US" dirty="0" smtClean="0"/>
              <a:t>①暴力や明らかな虐待行為は、すぐに管理者・リーダーに報告です。決して見逃したり、見て見ぬふりをしてはいけません。暴力行為は、虐待である前に犯罪です。</a:t>
            </a:r>
            <a:endParaRPr kumimoji="1" lang="en-US" altLang="ja-JP" dirty="0" smtClean="0"/>
          </a:p>
          <a:p>
            <a:endParaRPr kumimoji="1" lang="en-US" altLang="ja-JP" dirty="0" smtClean="0"/>
          </a:p>
          <a:p>
            <a:r>
              <a:rPr kumimoji="1" lang="ja-JP" altLang="en-US" dirty="0" smtClean="0"/>
              <a:t>②不適切な言動を放置しない、見て見ぬふりをしないことが大事です。</a:t>
            </a:r>
            <a:endParaRPr kumimoji="1" lang="en-US" altLang="ja-JP" dirty="0" smtClean="0"/>
          </a:p>
          <a:p>
            <a:r>
              <a:rPr kumimoji="1" lang="ja-JP" altLang="en-US" dirty="0" smtClean="0"/>
              <a:t>他のスタッフのことを指摘することは、気が引けるかもしれませんが、そのスタッフが大きな問題を起こす前に、そのスタッフを守るためにも、対処することが必要です。</a:t>
            </a:r>
            <a:endParaRPr kumimoji="1" lang="en-US" altLang="ja-JP" dirty="0" smtClean="0"/>
          </a:p>
          <a:p>
            <a:r>
              <a:rPr kumimoji="1" lang="ja-JP" altLang="en-US" dirty="0" smtClean="0"/>
              <a:t>「批判する」のではなく、「ケアに困っているのではないか」という視点で、本人に声をかけたり、管理者・リーダーに相談してもらうようにしましょう。</a:t>
            </a:r>
            <a:endParaRPr kumimoji="1" lang="en-US" altLang="ja-JP" dirty="0" smtClean="0"/>
          </a:p>
          <a:p>
            <a:endParaRPr kumimoji="1" lang="en-US" altLang="ja-JP" dirty="0" smtClean="0"/>
          </a:p>
          <a:p>
            <a:r>
              <a:rPr kumimoji="1" lang="ja-JP" altLang="en-US" dirty="0" smtClean="0"/>
              <a:t>②自分のことでも、他のスタッフのことでも、個人の責任ではなく、「どうしたらよいか」を多職種によりチームとして考え、統一的なケアを行うようにしましょう。</a:t>
            </a:r>
            <a:endParaRPr kumimoji="1" lang="en-US" altLang="ja-JP" dirty="0" smtClean="0"/>
          </a:p>
          <a:p>
            <a:endParaRPr kumimoji="1" lang="en-US" altLang="ja-JP" dirty="0" smtClean="0"/>
          </a:p>
          <a:p>
            <a:r>
              <a:rPr kumimoji="1" lang="ja-JP" altLang="en-US" dirty="0" smtClean="0"/>
              <a:t>③特に認知症の方に対するケアに困る例が多いと思います。認知症の基礎的な理解（特に認知症に伴う行動・心理症状には本人なりの理由があるという姿勢）から、様々なアプローチを学び、実行してもらいましょう。</a:t>
            </a:r>
            <a:endParaRPr kumimoji="1" lang="en-US" altLang="ja-JP" dirty="0" smtClean="0"/>
          </a:p>
          <a:p>
            <a:endParaRPr kumimoji="1" lang="en-US" altLang="ja-JP" dirty="0" smtClean="0"/>
          </a:p>
          <a:p>
            <a:r>
              <a:rPr kumimoji="1" lang="ja-JP" altLang="en-US" dirty="0" smtClean="0"/>
              <a:t>④介護という仕事は、ストレスが生じるものです。各スタッフが、自分のストレスをきちんコントロールできる方法を学びましょう。（次ページ以降）</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14</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「こんな場面、こんな気持ちになること、ありませんか？」</a:t>
            </a:r>
            <a:endParaRPr kumimoji="1" lang="en-US" altLang="ja-JP" dirty="0" smtClean="0"/>
          </a:p>
          <a:p>
            <a:r>
              <a:rPr kumimoji="1" lang="ja-JP" altLang="en-US" dirty="0" smtClean="0"/>
              <a:t>本人がならないとしても、周りのスタッフがなるかもしれないということを理解してもらいます。</a:t>
            </a:r>
            <a:endParaRPr kumimoji="1" lang="en-US" altLang="ja-JP" dirty="0" smtClean="0"/>
          </a:p>
          <a:p>
            <a:r>
              <a:rPr kumimoji="1" lang="ja-JP" altLang="en-US" dirty="0" smtClean="0"/>
              <a:t>なるべく早い段階で防止することが必要です。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厚生労働省が作成した「ストレス自己診断チェックリスト」をやってもらいましょう。</a:t>
            </a:r>
            <a:endParaRPr kumimoji="1" lang="en-US" altLang="ja-JP" dirty="0" smtClean="0"/>
          </a:p>
          <a:p>
            <a:r>
              <a:rPr kumimoji="1" lang="ja-JP" altLang="en-US" dirty="0" smtClean="0"/>
              <a:t>（時間がなければ割愛して構いません。）</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ストレスが生じたときに、休養、ストレス対処、他のスタッフに助けてもらうなどの対応を取れるように声かけしましょう。</a:t>
            </a:r>
            <a:endParaRPr kumimoji="1" lang="en-US" altLang="ja-JP" dirty="0" smtClean="0"/>
          </a:p>
          <a:p>
            <a:endParaRPr kumimoji="1" lang="en-US" altLang="ja-JP" dirty="0" smtClean="0"/>
          </a:p>
          <a:p>
            <a:r>
              <a:rPr kumimoji="1" lang="ja-JP" altLang="en-US" dirty="0" smtClean="0"/>
              <a:t>特に、自身ではどうしてもケアが難しい入居者がいた場合に、他のスタッフに代わってもらえる場合には代わってもらうことも、</a:t>
            </a:r>
            <a:r>
              <a:rPr kumimoji="1" lang="en-US" altLang="ja-JP" dirty="0" smtClean="0"/>
              <a:t>1</a:t>
            </a:r>
            <a:r>
              <a:rPr kumimoji="1" lang="ja-JP" altLang="en-US" dirty="0" err="1" smtClean="0"/>
              <a:t>つの</a:t>
            </a:r>
            <a:r>
              <a:rPr kumimoji="1" lang="ja-JP" altLang="en-US" dirty="0" smtClean="0"/>
              <a:t>方法です。</a:t>
            </a:r>
            <a:endParaRPr kumimoji="1" lang="en-US" altLang="ja-JP" dirty="0" smtClean="0"/>
          </a:p>
          <a:p>
            <a:endParaRPr kumimoji="1" lang="en-US" altLang="ja-JP" dirty="0" smtClean="0"/>
          </a:p>
          <a:p>
            <a:r>
              <a:rPr kumimoji="1" lang="ja-JP" altLang="en-US" dirty="0" smtClean="0"/>
              <a:t>今、教えておられる管理者・リーダーの立場の方には、相談をしやすい環境作り、相談があったときに一緒になって考えること（指導、否定せず、まず話を聞く）、</a:t>
            </a:r>
            <a:endParaRPr kumimoji="1" lang="en-US" altLang="ja-JP" dirty="0" smtClean="0"/>
          </a:p>
          <a:p>
            <a:r>
              <a:rPr kumimoji="1" lang="ja-JP" altLang="en-US" dirty="0" smtClean="0"/>
              <a:t>さらに、問題の先送りをしない具体的な行動などが求められます。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高齢者虐待があった場合には、速やかな対応が必要です。</a:t>
            </a:r>
            <a:endParaRPr kumimoji="1" lang="en-US" altLang="ja-JP" dirty="0" smtClean="0"/>
          </a:p>
          <a:p>
            <a:endParaRPr kumimoji="1" lang="en-US" altLang="ja-JP" dirty="0" smtClean="0"/>
          </a:p>
          <a:p>
            <a:r>
              <a:rPr kumimoji="1" lang="ja-JP" altLang="en-US" dirty="0" smtClean="0"/>
              <a:t>管理者に留まらず、会社全体で事実を確認し、組織的な情報共有・対策をしなければいけません。</a:t>
            </a:r>
            <a:endParaRPr kumimoji="1" lang="en-US" altLang="ja-JP" dirty="0" smtClean="0"/>
          </a:p>
          <a:p>
            <a:endParaRPr kumimoji="1" lang="en-US" altLang="ja-JP" dirty="0" smtClean="0"/>
          </a:p>
          <a:p>
            <a:r>
              <a:rPr kumimoji="1" lang="ja-JP" altLang="en-US" dirty="0" smtClean="0"/>
              <a:t>もし私（講義している管理者・リーダー）が見て見ぬふりをしているなら、私の上司や会社の通報窓口に、</a:t>
            </a:r>
            <a:endParaRPr kumimoji="1" lang="en-US" altLang="ja-JP" dirty="0" smtClean="0"/>
          </a:p>
          <a:p>
            <a:r>
              <a:rPr kumimoji="1" lang="ja-JP" altLang="en-US" dirty="0" smtClean="0"/>
              <a:t>さらにそれでも対応されない場合には、市町村に通報しなければいけないことを徹底してください。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まず、高齢者虐待が幅広いことを理解してもらいます。</a:t>
            </a:r>
            <a:endParaRPr kumimoji="1" lang="en-US" altLang="ja-JP" dirty="0" smtClean="0"/>
          </a:p>
          <a:p>
            <a:endParaRPr kumimoji="1" lang="en-US" altLang="ja-JP" dirty="0" smtClean="0"/>
          </a:p>
          <a:p>
            <a:r>
              <a:rPr kumimoji="1" lang="ja-JP" altLang="en-US" dirty="0" smtClean="0"/>
              <a:t>高齢者虐待というと、暴力＝「身体的虐待」がまず一番初めに思い出されます。</a:t>
            </a:r>
            <a:endParaRPr kumimoji="1" lang="en-US" altLang="ja-JP" dirty="0" smtClean="0"/>
          </a:p>
          <a:p>
            <a:r>
              <a:rPr kumimoji="1" lang="ja-JP" altLang="en-US" dirty="0" smtClean="0"/>
              <a:t>しかし、それ以外にも「介護をしないこと」＝「ネグレクト」や、心理的な虐待、性的な虐待、経済的虐待も「虐待」に該当します。</a:t>
            </a:r>
            <a:endParaRPr kumimoji="1" lang="en-US" altLang="ja-JP" dirty="0" smtClean="0"/>
          </a:p>
          <a:p>
            <a:endParaRPr kumimoji="1" lang="en-US" altLang="ja-JP" dirty="0" smtClean="0"/>
          </a:p>
          <a:p>
            <a:r>
              <a:rPr kumimoji="1" lang="ja-JP" altLang="en-US" dirty="0" smtClean="0"/>
              <a:t>（必要であれば例示）</a:t>
            </a:r>
            <a:endParaRPr kumimoji="1" lang="en-US" altLang="ja-JP" dirty="0" smtClean="0"/>
          </a:p>
          <a:p>
            <a:r>
              <a:rPr kumimoji="1" lang="ja-JP" altLang="en-US" dirty="0" smtClean="0"/>
              <a:t>・ネグレクトとは、ご飯を差し上げなかったり、ナースコールなどを無視して長時間放置すること</a:t>
            </a:r>
            <a:endParaRPr kumimoji="1" lang="en-US" altLang="ja-JP" dirty="0" smtClean="0"/>
          </a:p>
          <a:p>
            <a:r>
              <a:rPr kumimoji="1" lang="ja-JP" altLang="en-US" dirty="0" smtClean="0"/>
              <a:t>・心理的虐待とは、暴言や拒絶的な対応によって、心理的に傷つけること</a:t>
            </a:r>
            <a:endParaRPr kumimoji="1" lang="en-US" altLang="ja-JP" dirty="0" smtClean="0"/>
          </a:p>
          <a:p>
            <a:r>
              <a:rPr kumimoji="1" lang="ja-JP" altLang="en-US" dirty="0" smtClean="0"/>
              <a:t>・性的虐待とは、高齢者にわいせつな行為をすることやわいせつな行為をさせること　</a:t>
            </a:r>
            <a:endParaRPr kumimoji="1" lang="en-US" altLang="ja-JP" dirty="0" smtClean="0"/>
          </a:p>
          <a:p>
            <a:r>
              <a:rPr kumimoji="1" lang="ja-JP" altLang="en-US" dirty="0" smtClean="0"/>
              <a:t>・経済的虐待とは、高齢者から不当に財産上の利益を得ること、つまりお金を盗んだり、だましてもらったりすること</a:t>
            </a:r>
            <a:endParaRPr kumimoji="1" lang="en-US" altLang="ja-JP" dirty="0" smtClean="0"/>
          </a:p>
          <a:p>
            <a:endParaRPr kumimoji="1" lang="en-US" altLang="ja-JP" dirty="0" smtClean="0"/>
          </a:p>
          <a:p>
            <a:r>
              <a:rPr kumimoji="1" lang="ja-JP" altLang="en-US" dirty="0" smtClean="0"/>
              <a:t>幅広く高齢者の尊厳を侵害する言動が「虐待」に該当すること、特に「心を傷つけること」も該当することを理解してもらいます。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「高齢者虐待防止法」という法律では、自分が働く施設等で高齢者虐待を発見した場合には、スタッフに「市町村に通報する義務」があります。</a:t>
            </a:r>
            <a:endParaRPr kumimoji="1" lang="en-US" altLang="ja-JP" dirty="0" smtClean="0"/>
          </a:p>
          <a:p>
            <a:endParaRPr kumimoji="1" lang="en-US" altLang="ja-JP" dirty="0" smtClean="0"/>
          </a:p>
          <a:p>
            <a:r>
              <a:rPr kumimoji="1" lang="ja-JP" altLang="en-US" dirty="0" smtClean="0"/>
              <a:t>「スタッフが、直接、通報しなければいけない」という法律です。</a:t>
            </a:r>
            <a:endParaRPr kumimoji="1" lang="en-US" altLang="ja-JP" dirty="0" smtClean="0"/>
          </a:p>
          <a:p>
            <a:endParaRPr kumimoji="1" lang="en-US" altLang="ja-JP" dirty="0" smtClean="0"/>
          </a:p>
          <a:p>
            <a:r>
              <a:rPr kumimoji="1" lang="ja-JP" altLang="en-US" dirty="0" smtClean="0"/>
              <a:t>通常は私（講義している管理者・リーダー）に報告してもらえば、私から市町村に通報しますが、もし私が見て見ぬふりをするのであれば、皆さんが市町村に通報してください。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19</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具体的なイメージを持った検討を行います。</a:t>
            </a:r>
            <a:endParaRPr kumimoji="1" lang="en-US" altLang="ja-JP" dirty="0" smtClean="0"/>
          </a:p>
          <a:p>
            <a:endParaRPr kumimoji="1" lang="en-US" altLang="ja-JP" dirty="0" smtClean="0"/>
          </a:p>
          <a:p>
            <a:r>
              <a:rPr kumimoji="1" lang="ja-JP" altLang="en-US" dirty="0" smtClean="0"/>
              <a:t>ここでは２つの事例を挙げますが、その事業所（ホーム・住宅）に適当な事例があれば、その事例に置き換えたほうがいいこともあると思います。</a:t>
            </a:r>
            <a:endParaRPr kumimoji="1" lang="en-US" altLang="ja-JP" dirty="0" smtClean="0"/>
          </a:p>
          <a:p>
            <a:endParaRPr kumimoji="1" lang="en-US" altLang="ja-JP" dirty="0" smtClean="0"/>
          </a:p>
          <a:p>
            <a:r>
              <a:rPr kumimoji="1" lang="ja-JP" altLang="en-US" dirty="0" smtClean="0"/>
              <a:t>（逆に具体事例では話しにくいこともあると思いますので、この事例を使ってもらってもよいと思います。）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20</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一般的には、ここで虐待につながったケースの演習を行うこととなっていますが、ホーム内研修では、適切ではないケア（虐待の芽）を摘むための方策を考えることとしてはいかがでしょうか。</a:t>
            </a:r>
            <a:endParaRPr kumimoji="1" lang="en-US" altLang="ja-JP" dirty="0" smtClean="0"/>
          </a:p>
          <a:p>
            <a:endParaRPr kumimoji="1" lang="en-US" altLang="ja-JP" dirty="0" smtClean="0"/>
          </a:p>
          <a:p>
            <a:r>
              <a:rPr kumimoji="1" lang="ja-JP" altLang="en-US" dirty="0" smtClean="0"/>
              <a:t>事例として、排せつ介助を拒否される入居者に対するスタッフの心理を挙げています。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21</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職員の経験・知識・職種・役職によって、何を感じるかは様々だと思います。</a:t>
            </a:r>
            <a:endParaRPr kumimoji="1" lang="en-US" altLang="ja-JP" dirty="0" smtClean="0"/>
          </a:p>
          <a:p>
            <a:endParaRPr kumimoji="1" lang="en-US" altLang="ja-JP" dirty="0" smtClean="0"/>
          </a:p>
          <a:p>
            <a:r>
              <a:rPr kumimoji="1" lang="ja-JP" altLang="en-US" dirty="0" smtClean="0"/>
              <a:t>その職員の立場にたったらどうか、組織としてはどうなのか、の２つの段階で、当事者意識を持って考えてみる時間をもってはいかがでしょうか。</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22</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まず、スタッフ Ｂさんに求められる対応として、自分自身のストレスマネジメントがあります。</a:t>
            </a:r>
            <a:endParaRPr kumimoji="1" lang="en-US" altLang="ja-JP" dirty="0" smtClean="0"/>
          </a:p>
          <a:p>
            <a:endParaRPr kumimoji="1" lang="en-US" altLang="ja-JP" dirty="0" smtClean="0"/>
          </a:p>
          <a:p>
            <a:r>
              <a:rPr kumimoji="1" lang="ja-JP" altLang="en-US" dirty="0" smtClean="0"/>
              <a:t>「チームとしてケアを行う」という考えから、恥ずかしがらず、抱え込まず、同僚、上司に相談することが大事です。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23</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また虐待や適切ではない言動を防止するためには、その職員の性格を理解して、上司・先輩・同僚が声をかけたり、助けたりすることが必要です。</a:t>
            </a:r>
            <a:endParaRPr kumimoji="1" lang="en-US" altLang="ja-JP" dirty="0" smtClean="0"/>
          </a:p>
          <a:p>
            <a:endParaRPr kumimoji="1" lang="en-US" altLang="ja-JP" dirty="0" smtClean="0"/>
          </a:p>
          <a:p>
            <a:r>
              <a:rPr kumimoji="1" lang="ja-JP" altLang="en-US" dirty="0" smtClean="0"/>
              <a:t>その職員だけでなく、他の職員も困っているケースもあれば、ある職員はスムーズに介助させていただいていることもあると思います。</a:t>
            </a:r>
            <a:endParaRPr kumimoji="1" lang="en-US" altLang="ja-JP" dirty="0" smtClean="0"/>
          </a:p>
          <a:p>
            <a:endParaRPr kumimoji="1" lang="en-US" altLang="ja-JP" dirty="0" smtClean="0"/>
          </a:p>
          <a:p>
            <a:r>
              <a:rPr kumimoji="1" lang="ja-JP" altLang="en-US" dirty="0" smtClean="0"/>
              <a:t>特定の職員個人の責任にせずに、組織の問題として考えましょう。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24</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またこうした課題を一人で抱え込まないよう、各スタッフ間やリーダー・管理者との情報共有・意思疎通のための定期、不定期、公式、非公式の手段・方法を考える必要があります。</a:t>
            </a:r>
            <a:endParaRPr kumimoji="1" lang="en-US" altLang="ja-JP" dirty="0" smtClean="0"/>
          </a:p>
          <a:p>
            <a:endParaRPr kumimoji="1" lang="en-US" altLang="ja-JP" dirty="0" smtClean="0"/>
          </a:p>
          <a:p>
            <a:r>
              <a:rPr kumimoji="1" lang="ja-JP" altLang="en-US" dirty="0" smtClean="0"/>
              <a:t>この虐待防止の研修も１つの機会ですし、毎月のミーティングの機会から、リーダー・管理者の声かけも重要です。</a:t>
            </a:r>
            <a:endParaRPr kumimoji="1" lang="en-US" altLang="ja-JP" dirty="0" smtClean="0"/>
          </a:p>
          <a:p>
            <a:endParaRPr kumimoji="1" lang="en-US" altLang="ja-JP" dirty="0" smtClean="0"/>
          </a:p>
          <a:p>
            <a:r>
              <a:rPr kumimoji="1" lang="ja-JP" altLang="en-US" dirty="0" smtClean="0"/>
              <a:t>一方で、職業倫理や認知症への理解などに欠け、「適切ではないケア」につながる職員には、管理者・リーダーが教育的に関わる（指導する）必要もあります。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25</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次に、チームやそのリーダー、ホームや管理者に、組織的に求められる対応として、ケアの内容・考え方の見直しが必要です。</a:t>
            </a:r>
            <a:endParaRPr kumimoji="1" lang="en-US" altLang="ja-JP" dirty="0" smtClean="0"/>
          </a:p>
          <a:p>
            <a:endParaRPr kumimoji="1" lang="en-US" altLang="ja-JP" dirty="0" smtClean="0"/>
          </a:p>
          <a:p>
            <a:r>
              <a:rPr kumimoji="1" lang="ja-JP" altLang="en-US" dirty="0" smtClean="0"/>
              <a:t>この入居者の言動の裏にある、ご本人の心理を推測します。</a:t>
            </a:r>
            <a:endParaRPr kumimoji="1" lang="en-US" altLang="ja-JP" dirty="0" smtClean="0"/>
          </a:p>
          <a:p>
            <a:r>
              <a:rPr kumimoji="1" lang="ja-JP" altLang="en-US" dirty="0" smtClean="0"/>
              <a:t>排せつ介助に対する羞恥心があるのかもしれません。あるいはスタッフを怖がっておられるのかもしれません。</a:t>
            </a:r>
            <a:endParaRPr kumimoji="1" lang="en-US" altLang="ja-JP" dirty="0" smtClean="0"/>
          </a:p>
          <a:p>
            <a:endParaRPr kumimoji="1" lang="en-US" altLang="ja-JP" dirty="0" smtClean="0"/>
          </a:p>
          <a:p>
            <a:r>
              <a:rPr kumimoji="1" lang="ja-JP" altLang="en-US" dirty="0" smtClean="0"/>
              <a:t>どのようなときに介助への抵抗が大きく、どのようなときは受け入れていただけるのか、</a:t>
            </a:r>
            <a:endParaRPr kumimoji="1" lang="en-US" altLang="ja-JP" dirty="0" smtClean="0"/>
          </a:p>
          <a:p>
            <a:r>
              <a:rPr kumimoji="1" lang="ja-JP" altLang="en-US" dirty="0" smtClean="0"/>
              <a:t>抵抗なく介助する職員はどのようなことに気を付けているのかを分析するとともに、</a:t>
            </a:r>
            <a:endParaRPr kumimoji="1" lang="en-US" altLang="ja-JP" dirty="0" smtClean="0"/>
          </a:p>
          <a:p>
            <a:r>
              <a:rPr kumimoji="1" lang="ja-JP" altLang="en-US" dirty="0" smtClean="0"/>
              <a:t>その望ましいケアの方法をチーム、ホームで統一します。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26</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認知症の方の行動・心理症状は、その環境やスタッフの対応自体が背景・きっかけになっていることもあります。</a:t>
            </a:r>
            <a:endParaRPr kumimoji="1" lang="en-US" altLang="ja-JP" dirty="0" smtClean="0"/>
          </a:p>
          <a:p>
            <a:endParaRPr kumimoji="1" lang="en-US" altLang="ja-JP" dirty="0" smtClean="0"/>
          </a:p>
          <a:p>
            <a:r>
              <a:rPr kumimoji="1" lang="ja-JP" altLang="en-US" dirty="0" smtClean="0"/>
              <a:t>例えば、十分な声かけをせずに介助に入ると、驚かれることもあるでしょう。</a:t>
            </a:r>
            <a:endParaRPr kumimoji="1" lang="en-US" altLang="ja-JP" dirty="0" smtClean="0"/>
          </a:p>
          <a:p>
            <a:r>
              <a:rPr kumimoji="1" lang="ja-JP" altLang="en-US" dirty="0" smtClean="0"/>
              <a:t>きちんと目を合わせてゆっくりとコミュニケーションを取れば、ご納得されるケースもあります。</a:t>
            </a:r>
            <a:endParaRPr kumimoji="1" lang="en-US" altLang="ja-JP" dirty="0" smtClean="0"/>
          </a:p>
          <a:p>
            <a:endParaRPr kumimoji="1" lang="en-US" altLang="ja-JP" dirty="0" smtClean="0"/>
          </a:p>
          <a:p>
            <a:r>
              <a:rPr kumimoji="1" lang="ja-JP" altLang="en-US" dirty="0" smtClean="0"/>
              <a:t>しかし、あるスタッフは受け入れていただけるけど、別のスタッフは受け入れていただけないなど、</a:t>
            </a:r>
            <a:endParaRPr kumimoji="1" lang="en-US" altLang="ja-JP" dirty="0" smtClean="0"/>
          </a:p>
          <a:p>
            <a:r>
              <a:rPr kumimoji="1" lang="ja-JP" altLang="en-US" dirty="0" smtClean="0"/>
              <a:t>理由が分からないこともあると思いますし、まったくうまくいかないケースもあると思います。</a:t>
            </a:r>
            <a:endParaRPr kumimoji="1" lang="en-US" altLang="ja-JP" dirty="0" smtClean="0"/>
          </a:p>
          <a:p>
            <a:endParaRPr kumimoji="1" lang="en-US" altLang="ja-JP" dirty="0" smtClean="0"/>
          </a:p>
          <a:p>
            <a:r>
              <a:rPr kumimoji="1" lang="ja-JP" altLang="en-US" dirty="0" smtClean="0"/>
              <a:t>いずれの場合でも、チーム、ホームとして、様々な角度でアセスメントし、ケアを試してみることが、</a:t>
            </a:r>
            <a:endParaRPr kumimoji="1" lang="en-US" altLang="ja-JP" dirty="0" smtClean="0"/>
          </a:p>
          <a:p>
            <a:r>
              <a:rPr kumimoji="1" lang="ja-JP" altLang="en-US" dirty="0" smtClean="0"/>
              <a:t>チームケアであり、個人で抱え込むような不適切なケアを防止することになります。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27</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別の事例として、認知症の方の不穏な行動に困惑している事例を挙げます。</a:t>
            </a:r>
            <a:endParaRPr kumimoji="1" lang="en-US" altLang="ja-JP" dirty="0" smtClean="0"/>
          </a:p>
          <a:p>
            <a:endParaRPr kumimoji="1" lang="en-US" altLang="ja-JP" dirty="0" smtClean="0"/>
          </a:p>
          <a:p>
            <a:r>
              <a:rPr kumimoji="1" lang="ja-JP" altLang="en-US" dirty="0" smtClean="0"/>
              <a:t>（事例については、各事業所の状況にふさわしい事例を取捨選択してください。）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・身体拘束は本人の尊厳を侵害する行為であり、原則禁止。</a:t>
            </a:r>
            <a:endParaRPr kumimoji="1" lang="en-US" altLang="ja-JP" dirty="0" smtClean="0"/>
          </a:p>
          <a:p>
            <a:r>
              <a:rPr kumimoji="1" lang="ja-JP" altLang="en-US" dirty="0" smtClean="0"/>
              <a:t>・例外的に「緊急やむを得ない場合」のみ許されていること。</a:t>
            </a:r>
            <a:endParaRPr kumimoji="1" lang="en-US" altLang="ja-JP" dirty="0" smtClean="0"/>
          </a:p>
          <a:p>
            <a:r>
              <a:rPr kumimoji="1" lang="ja-JP" altLang="en-US" dirty="0" smtClean="0"/>
              <a:t>・したがって、要件を満たさない身体拘束は、高齢者虐待に該当すること。</a:t>
            </a:r>
            <a:endParaRPr kumimoji="1" lang="en-US" altLang="ja-JP" dirty="0" smtClean="0"/>
          </a:p>
          <a:p>
            <a:r>
              <a:rPr kumimoji="1" lang="ja-JP" altLang="en-US" dirty="0" smtClean="0"/>
              <a:t>を理解してもらいます。</a:t>
            </a:r>
            <a:endParaRPr kumimoji="1" lang="en-US" altLang="ja-JP" dirty="0" smtClean="0"/>
          </a:p>
          <a:p>
            <a:endParaRPr kumimoji="1" lang="en-US" altLang="ja-JP" dirty="0" smtClean="0"/>
          </a:p>
          <a:p>
            <a:r>
              <a:rPr kumimoji="1" lang="ja-JP" altLang="en-US" dirty="0" smtClean="0"/>
              <a:t>なぜ身体拘束が問題か、どのような言動が身体拘束に該当するか、「緊急やむを得ない場合」の「例外３原則」など、身体拘束に関する研修は、この虐待防止に関する研修とは別に行っていただくことを想定しています。（併せて実施する場合ことも有効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このような状況が続くと、あきらめの気持ちから惰性的な対応をしてしまいかねません。</a:t>
            </a:r>
            <a:endParaRPr kumimoji="1" lang="en-US" altLang="ja-JP" dirty="0" smtClean="0"/>
          </a:p>
          <a:p>
            <a:endParaRPr kumimoji="1" lang="en-US" altLang="ja-JP" dirty="0" smtClean="0"/>
          </a:p>
          <a:p>
            <a:r>
              <a:rPr kumimoji="1" lang="ja-JP" altLang="en-US" dirty="0" smtClean="0"/>
              <a:t>このようなストレス発生の仕組みを知った上で、対応方法を考えてみましょう。</a:t>
            </a:r>
            <a:endParaRPr kumimoji="1" lang="en-US" altLang="ja-JP" dirty="0" smtClean="0"/>
          </a:p>
          <a:p>
            <a:endParaRPr kumimoji="1" lang="en-US" altLang="ja-JP" dirty="0" smtClean="0"/>
          </a:p>
          <a:p>
            <a:r>
              <a:rPr kumimoji="1" lang="en-US" altLang="ja-JP" dirty="0" smtClean="0"/>
              <a:t>※</a:t>
            </a:r>
            <a:r>
              <a:rPr kumimoji="1" lang="ja-JP" altLang="en-US" dirty="0" smtClean="0"/>
              <a:t>個人としてのストレスマネジメントを越えた対応、チームケア、ケアマネジメント、認知症ケアについては、スライド２５～２８と同じです。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29</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別の事例として、日中、手薄な状況になり、入居者を叱責するという「適切ではない言動」が出た場合の事例を挙げます。</a:t>
            </a:r>
            <a:endParaRPr kumimoji="1" lang="en-US" altLang="ja-JP" dirty="0" smtClean="0"/>
          </a:p>
          <a:p>
            <a:endParaRPr kumimoji="1" lang="en-US" altLang="ja-JP" dirty="0" smtClean="0"/>
          </a:p>
          <a:p>
            <a:r>
              <a:rPr kumimoji="1" lang="ja-JP" altLang="en-US" dirty="0" smtClean="0"/>
              <a:t>（事例については、各事業所の状況にふさわしい事例を取捨選択してください。）</a:t>
            </a:r>
            <a:endParaRPr kumimoji="1" lang="en-US" altLang="ja-JP" dirty="0" smtClean="0"/>
          </a:p>
          <a:p>
            <a:endParaRPr kumimoji="1" lang="en-US" altLang="ja-JP" dirty="0" smtClean="0"/>
          </a:p>
          <a:p>
            <a:r>
              <a:rPr kumimoji="1" lang="en-US" altLang="ja-JP" dirty="0" smtClean="0"/>
              <a:t>※</a:t>
            </a:r>
            <a:r>
              <a:rPr kumimoji="1" lang="ja-JP" altLang="en-US" dirty="0" smtClean="0"/>
              <a:t>解決策については、各事業所で考えてください。</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30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ここでは、「高齢者虐待」をどのように捉えたらよいか、どのように理解するかについて、考えます。</a:t>
            </a:r>
            <a:endParaRPr kumimoji="1" lang="en-US" altLang="ja-JP" dirty="0" smtClean="0"/>
          </a:p>
          <a:p>
            <a:r>
              <a:rPr kumimoji="1" lang="ja-JP" altLang="en-US" dirty="0" smtClean="0"/>
              <a:t>　①明るみになったもののみか</a:t>
            </a:r>
            <a:endParaRPr kumimoji="1" lang="en-US" altLang="ja-JP" dirty="0" smtClean="0"/>
          </a:p>
          <a:p>
            <a:r>
              <a:rPr kumimoji="1" lang="ja-JP" altLang="en-US" dirty="0" smtClean="0"/>
              <a:t>　②定義に当てはまるもののみか</a:t>
            </a:r>
            <a:endParaRPr kumimoji="1" lang="en-US" altLang="ja-JP" dirty="0" smtClean="0"/>
          </a:p>
          <a:p>
            <a:r>
              <a:rPr kumimoji="1" lang="ja-JP" altLang="en-US" dirty="0" smtClean="0"/>
              <a:t>　③定義に当てはまらなければ、対応が必要ないか</a:t>
            </a:r>
            <a:endParaRPr kumimoji="1" lang="en-US" altLang="ja-JP" dirty="0" smtClean="0"/>
          </a:p>
          <a:p>
            <a:r>
              <a:rPr kumimoji="1" lang="ja-JP" altLang="en-US" dirty="0" smtClean="0"/>
              <a:t>投げかけます。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①今般のテレビや新聞で明るみになった「高齢者虐待」の原因などは明らかになっていませんが、</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大変残念なことに、こうした大きな問題になるケース以外にも多く高齢者虐待が存在します。</a:t>
            </a:r>
            <a:endParaRPr kumimoji="1" lang="en-US" altLang="ja-JP" dirty="0" smtClean="0"/>
          </a:p>
          <a:p>
            <a:endParaRPr kumimoji="1" lang="en-US" altLang="ja-JP" dirty="0" smtClean="0"/>
          </a:p>
          <a:p>
            <a:r>
              <a:rPr kumimoji="1" lang="ja-JP" altLang="en-US" dirty="0" smtClean="0"/>
              <a:t>厚生労働省が各地方自治体から集計した結果として、</a:t>
            </a:r>
            <a:endParaRPr kumimoji="1" lang="en-US" altLang="ja-JP" dirty="0" smtClean="0"/>
          </a:p>
          <a:p>
            <a:r>
              <a:rPr kumimoji="1" lang="ja-JP" altLang="en-US" dirty="0" smtClean="0"/>
              <a:t>平成</a:t>
            </a:r>
            <a:r>
              <a:rPr kumimoji="1" lang="en-US" altLang="ja-JP" dirty="0" smtClean="0"/>
              <a:t>25</a:t>
            </a:r>
            <a:r>
              <a:rPr kumimoji="1" lang="ja-JP" altLang="en-US" dirty="0" smtClean="0"/>
              <a:t>年度</a:t>
            </a:r>
            <a:r>
              <a:rPr kumimoji="1" lang="en-US" altLang="ja-JP" dirty="0" smtClean="0"/>
              <a:t>1</a:t>
            </a:r>
            <a:r>
              <a:rPr kumimoji="1" lang="ja-JP" altLang="en-US" dirty="0" smtClean="0"/>
              <a:t>年間で「</a:t>
            </a:r>
            <a:r>
              <a:rPr kumimoji="1" lang="en-US" altLang="ja-JP" dirty="0" smtClean="0"/>
              <a:t>962</a:t>
            </a:r>
            <a:r>
              <a:rPr kumimoji="1" lang="ja-JP" altLang="en-US" dirty="0" smtClean="0"/>
              <a:t>件の相談・通報」「</a:t>
            </a:r>
            <a:r>
              <a:rPr kumimoji="1" lang="en-US" altLang="ja-JP" dirty="0" smtClean="0"/>
              <a:t>221</a:t>
            </a:r>
            <a:r>
              <a:rPr kumimoji="1" lang="ja-JP" altLang="en-US" dirty="0" smtClean="0"/>
              <a:t>件の虐待判断の事例」がある（この数字は増加している）ことを紹介し、</a:t>
            </a:r>
            <a:endParaRPr kumimoji="1" lang="en-US" altLang="ja-JP" dirty="0" smtClean="0"/>
          </a:p>
          <a:p>
            <a:r>
              <a:rPr kumimoji="1" lang="ja-JP" altLang="en-US" dirty="0" smtClean="0"/>
              <a:t>「絶対にあってはならないこと」ですが、決して「他人事」ではなく、自分たちのホームでも起こりかねないことを理解してもらいます。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②「高齢者虐待」の定義に当てはまるもの、当てはまるかどうかの厳密な議論よりも、</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決定的な暴力行為や虐待の予兆となり得る、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「適切ではない言動」「高齢者の尊厳を侵害する言動」「自分がしてもらいたくないこと」を</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幅広く防止するという視点が必要であることを理解してもらいます。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5</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③「適切ではない言動」「高齢者の尊厳を侵害する言動」「自分がしてもらいたくないこと」は、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「高齢者虐待」の予兆となり、隣接しているケースが多いです。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しかし、暴力、犯罪は、別格であり、絶対に許してはならないこと、報告する勇気が必要であることを理解してもらいます。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6</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高齢者虐待の考え方①～③をまとめた図です。</a:t>
            </a:r>
            <a:endParaRPr kumimoji="1" lang="en-US" altLang="ja-JP" dirty="0" smtClean="0"/>
          </a:p>
          <a:p>
            <a:endParaRPr kumimoji="1" lang="en-US" altLang="ja-JP" dirty="0" smtClean="0"/>
          </a:p>
          <a:p>
            <a:r>
              <a:rPr kumimoji="1" lang="ja-JP" altLang="en-US" dirty="0" smtClean="0"/>
              <a:t>高齢者虐待には「不適切な言動」や「グレーゾーン」などからの「連続性」や「予兆」があるから、その段階から気をつけること、</a:t>
            </a:r>
            <a:endParaRPr kumimoji="1" lang="en-US" altLang="ja-JP" dirty="0" smtClean="0"/>
          </a:p>
          <a:p>
            <a:r>
              <a:rPr kumimoji="1" lang="ja-JP" altLang="en-US" dirty="0" smtClean="0"/>
              <a:t>しかし、「暴力」など決定的な虐待行為は、犯罪であり、決して見逃がさず、即時対応が必要なことを、</a:t>
            </a:r>
            <a:endParaRPr kumimoji="1" lang="en-US" altLang="ja-JP" dirty="0" smtClean="0"/>
          </a:p>
          <a:p>
            <a:r>
              <a:rPr kumimoji="1" lang="ja-JP" altLang="en-US" dirty="0" smtClean="0"/>
              <a:t>改めて確認します。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7</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「適切ではない言動」「高齢者の尊厳を侵害する言動」「自分がしてもらいたくないこと」を、幅広く防止していくことが、決定的な「高齢者虐待」を防止することにつながることを理解してもらいます。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逆に、「適切ではない言動」が放置されていると、決定的な「高齢者虐待」「暴力」につながりかねないこと、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たがって、ホーム内で「適切ではない言動」を見て見ぬふりをせず、①よくないことはよくないという、②管理者やリーダーに相談する、③それを防止するために組織的な対応をするなどの対応（自浄作用）が必要であ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「適切ではない言動」という表現は、そのホームで使う言葉に言い換えてください。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7290" y="1643050"/>
            <a:ext cx="6429420" cy="228601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57356" y="4143380"/>
            <a:ext cx="535785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CA4B91D-22C2-4FD9-AC60-6B44C60D2F6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タイトル 1"/>
          <p:cNvSpPr txBox="1">
            <a:spLocks/>
          </p:cNvSpPr>
          <p:nvPr userDrawn="1"/>
        </p:nvSpPr>
        <p:spPr bwMode="auto">
          <a:xfrm>
            <a:off x="0" y="0"/>
            <a:ext cx="423863" cy="333375"/>
          </a:xfrm>
          <a:prstGeom prst="rect">
            <a:avLst/>
          </a:prstGeom>
          <a:noFill/>
          <a:ln w="9525">
            <a:noFill/>
            <a:miter lim="800000"/>
            <a:headEnd/>
            <a:tailEnd/>
          </a:ln>
        </p:spPr>
        <p:txBody>
          <a:bodyPr anchor="ctr"/>
          <a:lstStyle>
            <a:lvl1pPr>
              <a:defRPr sz="2400" b="0">
                <a:solidFill>
                  <a:schemeClr val="bg1"/>
                </a:solidFill>
              </a:defRPr>
            </a:lvl1pPr>
          </a:lstStyle>
          <a:p>
            <a:pPr eaLnBrk="0" hangingPunct="0">
              <a:defRPr/>
            </a:pPr>
            <a:endParaRPr lang="ja-JP" altLang="en-US" kern="0" dirty="0">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B43A1A3-6F9D-4128-9285-E24F00FF90E4}"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610AF1B-A1EF-4356-872A-0F03E70AA89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5" r:id="rId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ja-JP" altLang="ja-JP" dirty="0"/>
          </a:p>
        </p:txBody>
      </p:sp>
      <p:sp>
        <p:nvSpPr>
          <p:cNvPr id="2051" name="Rectangle 3"/>
          <p:cNvSpPr>
            <a:spLocks noGrp="1" noChangeArrowheads="1"/>
          </p:cNvSpPr>
          <p:nvPr>
            <p:ph type="subTitle" idx="1"/>
          </p:nvPr>
        </p:nvSpPr>
        <p:spPr/>
        <p:txBody>
          <a:bodyPr/>
          <a:lstStyle/>
          <a:p>
            <a:endParaRPr lang="ja-JP" altLang="ja-JP"/>
          </a:p>
        </p:txBody>
      </p:sp>
      <p:pic>
        <p:nvPicPr>
          <p:cNvPr id="2052" name="Picture 4" descr="\\192.168.1.200\hokuto\personal\takahashi\スライドキット\講義用スライドキットjpg\「高齢者虐待に対する考え方」編_ページ_01.jpg"/>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ja-JP" altLang="ja-JP"/>
          </a:p>
        </p:txBody>
      </p:sp>
      <p:sp>
        <p:nvSpPr>
          <p:cNvPr id="10243" name="Rectangle 3"/>
          <p:cNvSpPr>
            <a:spLocks noGrp="1" noChangeArrowheads="1"/>
          </p:cNvSpPr>
          <p:nvPr>
            <p:ph type="body" idx="1"/>
          </p:nvPr>
        </p:nvSpPr>
        <p:spPr/>
        <p:txBody>
          <a:bodyPr/>
          <a:lstStyle/>
          <a:p>
            <a:endParaRPr lang="ja-JP" altLang="ja-JP"/>
          </a:p>
        </p:txBody>
      </p:sp>
      <p:pic>
        <p:nvPicPr>
          <p:cNvPr id="10244" name="Picture 4" descr="\\192.168.1.200\hokuto\personal\takahashi\スライドキット\講義用スライドキットjpg\「高齢者虐待に対する考え方」編_ページ_09.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6252720"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ja-JP" altLang="ja-JP"/>
          </a:p>
        </p:txBody>
      </p:sp>
      <p:sp>
        <p:nvSpPr>
          <p:cNvPr id="2051" name="Rectangle 3"/>
          <p:cNvSpPr>
            <a:spLocks noGrp="1" noChangeArrowheads="1"/>
          </p:cNvSpPr>
          <p:nvPr>
            <p:ph type="subTitle" idx="1"/>
          </p:nvPr>
        </p:nvSpPr>
        <p:spPr/>
        <p:txBody>
          <a:bodyPr/>
          <a:lstStyle/>
          <a:p>
            <a:endParaRPr lang="ja-JP" altLang="ja-JP"/>
          </a:p>
        </p:txBody>
      </p:sp>
      <p:pic>
        <p:nvPicPr>
          <p:cNvPr id="2052" name="Picture 4" descr="\\192.168.1.200\hokuto\personal\takahashi\スライドキット\講義用スライドキットjpg\「高齢者虐待防止の基本」編_ページ_01.jpg"/>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介護事業所による高齢者虐待の実態</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388608"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●高齢者虐待の行為を受けた利用者の特徴</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認知症の人の割合が高く、意思疎通の難しさ等の関連する問題がある</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pP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endParaRPr lang="en-US" altLang="ja-JP" sz="2400" dirty="0" smtClean="0">
              <a:latin typeface="HGS創英角ｺﾞｼｯｸUB" pitchFamily="50" charset="-128"/>
              <a:ea typeface="HGS創英角ｺﾞｼｯｸUB" pitchFamily="50" charset="-128"/>
            </a:endParaRPr>
          </a:p>
          <a:p>
            <a:pPr>
              <a:spcBef>
                <a:spcPts val="2400"/>
              </a:spcBef>
            </a:pPr>
            <a:r>
              <a:rPr lang="ja-JP" altLang="en-US" sz="2800" dirty="0" smtClean="0">
                <a:solidFill>
                  <a:srgbClr val="006600"/>
                </a:solidFill>
                <a:latin typeface="HGS創英角ｺﾞｼｯｸUB" pitchFamily="50" charset="-128"/>
                <a:ea typeface="HGS創英角ｺﾞｼｯｸUB" pitchFamily="50" charset="-128"/>
              </a:rPr>
              <a:t>●高齢者虐待の行為を行った職員の特徴</a:t>
            </a:r>
            <a:endParaRPr lang="en-US" altLang="ja-JP" sz="28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介護従事者全体の割合と比較すると、</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「男性」「</a:t>
            </a:r>
            <a:r>
              <a:rPr lang="en-US" altLang="ja-JP" sz="2400" dirty="0" smtClean="0">
                <a:latin typeface="HGS創英角ｺﾞｼｯｸUB" pitchFamily="50" charset="-128"/>
                <a:ea typeface="HGS創英角ｺﾞｼｯｸUB" pitchFamily="50" charset="-128"/>
              </a:rPr>
              <a:t>30</a:t>
            </a:r>
            <a:r>
              <a:rPr lang="ja-JP" altLang="en-US" sz="2400" dirty="0" smtClean="0">
                <a:latin typeface="HGS創英角ｺﾞｼｯｸUB" pitchFamily="50" charset="-128"/>
                <a:ea typeface="HGS創英角ｺﾞｼｯｸUB" pitchFamily="50" charset="-128"/>
              </a:rPr>
              <a:t>歳未満」の割合が高い</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1400" dirty="0" smtClean="0">
                <a:solidFill>
                  <a:prstClr val="black"/>
                </a:solidFill>
                <a:latin typeface="メイリオ" pitchFamily="50" charset="-128"/>
                <a:ea typeface="メイリオ" pitchFamily="50" charset="-128"/>
                <a:cs typeface="メイリオ" pitchFamily="50" charset="-128"/>
              </a:rPr>
              <a:t>（出典：厚生労働省</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平成</a:t>
            </a:r>
            <a:r>
              <a:rPr lang="en-US" altLang="ja-JP" sz="1400" dirty="0" smtClean="0">
                <a:solidFill>
                  <a:prstClr val="black"/>
                </a:solidFill>
                <a:latin typeface="メイリオ" pitchFamily="50" charset="-128"/>
                <a:ea typeface="メイリオ" pitchFamily="50" charset="-128"/>
                <a:cs typeface="メイリオ" pitchFamily="50" charset="-128"/>
              </a:rPr>
              <a:t>25</a:t>
            </a:r>
            <a:r>
              <a:rPr lang="ja-JP" altLang="en-US" sz="1400" dirty="0" smtClean="0">
                <a:solidFill>
                  <a:prstClr val="black"/>
                </a:solidFill>
                <a:latin typeface="メイリオ" pitchFamily="50" charset="-128"/>
                <a:ea typeface="メイリオ" pitchFamily="50" charset="-128"/>
                <a:cs typeface="メイリオ" pitchFamily="50" charset="-128"/>
              </a:rPr>
              <a:t>年度高齢者虐待の防止、高齢者の養護者に対する支援等に関する法律に基づく対応状況等に関する調査結果</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err="1" smtClean="0">
                <a:solidFill>
                  <a:prstClr val="black"/>
                </a:solidFill>
                <a:latin typeface="メイリオ" pitchFamily="50" charset="-128"/>
                <a:ea typeface="メイリオ" pitchFamily="50" charset="-128"/>
                <a:cs typeface="メイリオ" pitchFamily="50" charset="-128"/>
              </a:rPr>
              <a:t>，</a:t>
            </a:r>
            <a:r>
              <a:rPr lang="en-US" altLang="ja-JP" sz="1400" dirty="0" smtClean="0">
                <a:solidFill>
                  <a:prstClr val="black"/>
                </a:solidFill>
                <a:latin typeface="メイリオ" pitchFamily="50" charset="-128"/>
                <a:ea typeface="メイリオ" pitchFamily="50" charset="-128"/>
                <a:cs typeface="メイリオ" pitchFamily="50" charset="-128"/>
              </a:rPr>
              <a:t>2015</a:t>
            </a:r>
            <a:r>
              <a:rPr lang="ja-JP" altLang="en-US" sz="1400" dirty="0" smtClean="0">
                <a:solidFill>
                  <a:prstClr val="black"/>
                </a:solidFill>
                <a:latin typeface="メイリオ" pitchFamily="50" charset="-128"/>
                <a:ea typeface="メイリオ" pitchFamily="50" charset="-128"/>
                <a:cs typeface="メイリオ" pitchFamily="50" charset="-128"/>
              </a:rPr>
              <a:t>）</a:t>
            </a:r>
          </a:p>
          <a:p>
            <a:pPr marL="864000" lvl="1" indent="-288000">
              <a:spcBef>
                <a:spcPts val="0"/>
              </a:spcBef>
            </a:pP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
        <p:nvSpPr>
          <p:cNvPr id="8" name="角丸四角形吹き出し 7"/>
          <p:cNvSpPr/>
          <p:nvPr/>
        </p:nvSpPr>
        <p:spPr>
          <a:xfrm>
            <a:off x="1701209" y="3147236"/>
            <a:ext cx="7145079" cy="1010094"/>
          </a:xfrm>
          <a:prstGeom prst="wedgeRoundRectCallout">
            <a:avLst>
              <a:gd name="adj1" fmla="val -34653"/>
              <a:gd name="adj2" fmla="val -63714"/>
              <a:gd name="adj3" fmla="val 16667"/>
            </a:avLst>
          </a:prstGeom>
          <a:solidFill>
            <a:srgbClr val="FFFF66"/>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・行動・心理症状（</a:t>
            </a:r>
            <a:r>
              <a:rPr kumimoji="1" lang="en-US" altLang="ja-JP" sz="2400" b="1" dirty="0" smtClean="0">
                <a:solidFill>
                  <a:srgbClr val="FF6600"/>
                </a:solidFill>
                <a:latin typeface="HGS創英角ｺﾞｼｯｸUB" pitchFamily="50" charset="-128"/>
                <a:ea typeface="HGS創英角ｺﾞｼｯｸUB" pitchFamily="50" charset="-128"/>
                <a:cs typeface="メイリオ" pitchFamily="50" charset="-128"/>
              </a:rPr>
              <a:t>BPSD</a:t>
            </a:r>
            <a:r>
              <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）の存在</a:t>
            </a:r>
            <a:endParaRPr kumimoji="1" lang="en-US" altLang="ja-JP" sz="2400" b="1" dirty="0" smtClean="0">
              <a:solidFill>
                <a:srgbClr val="FF6600"/>
              </a:solidFill>
              <a:latin typeface="HGS創英角ｺﾞｼｯｸUB" pitchFamily="50" charset="-128"/>
              <a:ea typeface="HGS創英角ｺﾞｼｯｸUB" pitchFamily="50" charset="-128"/>
              <a:cs typeface="メイリオ" pitchFamily="50" charset="-128"/>
            </a:endParaRPr>
          </a:p>
          <a:p>
            <a:r>
              <a:rPr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・特に攻撃的言動や介護への強い抵抗がある場合</a:t>
            </a:r>
            <a:endPar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endParaRPr>
          </a:p>
        </p:txBody>
      </p:sp>
      <p:sp>
        <p:nvSpPr>
          <p:cNvPr id="9" name="テキスト ボックス 8"/>
          <p:cNvSpPr txBox="1"/>
          <p:nvPr/>
        </p:nvSpPr>
        <p:spPr>
          <a:xfrm rot="1200000">
            <a:off x="7759253" y="2746560"/>
            <a:ext cx="800219" cy="830997"/>
          </a:xfrm>
          <a:prstGeom prst="rect">
            <a:avLst/>
          </a:prstGeom>
          <a:noFill/>
        </p:spPr>
        <p:txBody>
          <a:bodyPr wrap="none" rtlCol="0">
            <a:spAutoFit/>
          </a:bodyPr>
          <a:lstStyle/>
          <a:p>
            <a:r>
              <a:rPr kumimoji="1" lang="ja-JP" altLang="en-US" sz="4800" dirty="0" smtClean="0">
                <a:solidFill>
                  <a:srgbClr val="FF66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a:t>
            </a:r>
            <a:endParaRPr kumimoji="1" lang="ja-JP" altLang="en-US" sz="4800" dirty="0">
              <a:solidFill>
                <a:srgbClr val="FF66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ja-JP" altLang="ja-JP"/>
          </a:p>
        </p:txBody>
      </p:sp>
      <p:sp>
        <p:nvSpPr>
          <p:cNvPr id="4099" name="Rectangle 3"/>
          <p:cNvSpPr>
            <a:spLocks noGrp="1" noChangeArrowheads="1"/>
          </p:cNvSpPr>
          <p:nvPr>
            <p:ph type="body" idx="1"/>
          </p:nvPr>
        </p:nvSpPr>
        <p:spPr/>
        <p:txBody>
          <a:bodyPr/>
          <a:lstStyle/>
          <a:p>
            <a:endParaRPr lang="ja-JP" altLang="ja-JP"/>
          </a:p>
        </p:txBody>
      </p:sp>
      <p:pic>
        <p:nvPicPr>
          <p:cNvPr id="4100" name="Picture 4" descr="\\192.168.1.200\hokuto\personal\takahashi\スライドキット\講義用スライドキットjpg\「高齢者虐待防止の基本」編_ページ_03.jpg"/>
          <p:cNvPicPr>
            <a:picLocks noChangeAspect="1" noChangeArrowheads="1"/>
          </p:cNvPicPr>
          <p:nvPr/>
        </p:nvPicPr>
        <p:blipFill>
          <a:blip r:embed="rId3" cstate="email"/>
          <a:srcRect/>
          <a:stretch>
            <a:fillRect/>
          </a:stretch>
        </p:blipFill>
        <p:spPr bwMode="auto">
          <a:xfrm>
            <a:off x="0" y="-1588"/>
            <a:ext cx="9144000" cy="68611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ja-JP" altLang="ja-JP"/>
          </a:p>
        </p:txBody>
      </p:sp>
      <p:sp>
        <p:nvSpPr>
          <p:cNvPr id="8195" name="Rectangle 3"/>
          <p:cNvSpPr>
            <a:spLocks noGrp="1" noChangeArrowheads="1"/>
          </p:cNvSpPr>
          <p:nvPr>
            <p:ph type="body" idx="1"/>
          </p:nvPr>
        </p:nvSpPr>
        <p:spPr/>
        <p:txBody>
          <a:bodyPr/>
          <a:lstStyle/>
          <a:p>
            <a:endParaRPr lang="ja-JP" altLang="ja-JP"/>
          </a:p>
        </p:txBody>
      </p:sp>
      <p:pic>
        <p:nvPicPr>
          <p:cNvPr id="8196" name="Picture 4" descr="\\192.168.1.200\hokuto\personal\takahashi\スライドキット\講義用スライドキットjpg\「高齢者虐待防止の基本」編_ページ_07.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7" name="正方形/長方形 6"/>
          <p:cNvSpPr/>
          <p:nvPr/>
        </p:nvSpPr>
        <p:spPr>
          <a:xfrm>
            <a:off x="7740352"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81549" cy="4464521"/>
          </a:xfrm>
        </p:spPr>
        <p:txBody>
          <a:bodyPr/>
          <a:lstStyle/>
          <a:p>
            <a:pPr hangingPunct="1">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各職員が虐待行為や適切ではない言動を防ぐために何をすべきか</a:t>
            </a:r>
            <a:endParaRPr lang="en-US" altLang="ja-JP" dirty="0" smtClean="0">
              <a:solidFill>
                <a:srgbClr val="008000"/>
              </a:solidFill>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暴力など明らかな虐待行為は、犯罪であり、即時報告</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適切ではない言動を見て見ぬふりをしない</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一人で抱え込まず、一人の責任にせず、　　「チームケア」を行う</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「認知症ケア」の専門性を高める</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ストレスマネジメント</a:t>
            </a:r>
            <a:endParaRPr lang="en-US" altLang="ja-JP" dirty="0" smtClean="0">
              <a:latin typeface="HGS創英角ｺﾞｼｯｸUB" pitchFamily="50" charset="-128"/>
              <a:ea typeface="HGS創英角ｺﾞｼｯｸUB" pitchFamily="50" charset="-128"/>
            </a:endParaRPr>
          </a:p>
          <a:p>
            <a:pPr marL="971550" lvl="1" indent="-514350" hangingPunct="1">
              <a:buFont typeface="+mj-lt"/>
              <a:buAutoNum type="arabicPeriod"/>
            </a:pPr>
            <a:endParaRPr lang="ja-JP" altLang="ja-JP" dirty="0">
              <a:solidFill>
                <a:srgbClr val="008000"/>
              </a:solidFill>
              <a:latin typeface="HGS創英角ｺﾞｼｯｸUB" pitchFamily="50" charset="-128"/>
              <a:ea typeface="HGS創英角ｺﾞｼｯｸUB"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ea typeface="HG丸ｺﾞｼｯｸM-PRO" pitchFamily="50" charset="-128"/>
              </a:rPr>
              <a:t>各職員が気を付ける不適切な言動の対策</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ストレスが背景にある適切ではない言動</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a:t>
            </a:r>
            <a:endParaRPr lang="ja-JP" altLang="ja-JP" sz="2800" b="1" dirty="0">
              <a:solidFill>
                <a:schemeClr val="bg1"/>
              </a:solidFill>
              <a:latin typeface="HG丸ｺﾞｼｯｸM-PRO" pitchFamily="50" charset="-128"/>
              <a:ea typeface="HG丸ｺﾞｼｯｸM-PRO" pitchFamily="50" charset="-128"/>
            </a:endParaRPr>
          </a:p>
        </p:txBody>
      </p:sp>
      <p:pic>
        <p:nvPicPr>
          <p:cNvPr id="23556" name="Picture 4"/>
          <p:cNvPicPr>
            <a:picLocks noChangeAspect="1" noChangeArrowheads="1"/>
          </p:cNvPicPr>
          <p:nvPr/>
        </p:nvPicPr>
        <p:blipFill>
          <a:blip r:embed="rId4" cstate="email"/>
          <a:srcRect/>
          <a:stretch>
            <a:fillRect/>
          </a:stretch>
        </p:blipFill>
        <p:spPr bwMode="auto">
          <a:xfrm>
            <a:off x="611560" y="2440285"/>
            <a:ext cx="83153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ストレス自己診断チェックリスト</a:t>
            </a:r>
            <a:endParaRPr lang="ja-JP" altLang="ja-JP" sz="2800" b="1" dirty="0">
              <a:solidFill>
                <a:schemeClr val="bg1"/>
              </a:solidFill>
              <a:latin typeface="HG丸ｺﾞｼｯｸM-PRO" pitchFamily="50" charset="-128"/>
              <a:ea typeface="HG丸ｺﾞｼｯｸM-PRO" pitchFamily="50" charset="-128"/>
            </a:endParaRPr>
          </a:p>
        </p:txBody>
      </p:sp>
      <p:pic>
        <p:nvPicPr>
          <p:cNvPr id="24580" name="Picture 4"/>
          <p:cNvPicPr>
            <a:picLocks noChangeAspect="1" noChangeArrowheads="1"/>
          </p:cNvPicPr>
          <p:nvPr/>
        </p:nvPicPr>
        <p:blipFill>
          <a:blip r:embed="rId4" cstate="email"/>
          <a:srcRect/>
          <a:stretch>
            <a:fillRect/>
          </a:stretch>
        </p:blipFill>
        <p:spPr bwMode="auto">
          <a:xfrm>
            <a:off x="395536" y="1484784"/>
            <a:ext cx="6705600" cy="4914900"/>
          </a:xfrm>
          <a:prstGeom prst="rect">
            <a:avLst/>
          </a:prstGeom>
          <a:noFill/>
          <a:ln w="9525">
            <a:noFill/>
            <a:miter lim="800000"/>
            <a:headEnd/>
            <a:tailEnd/>
          </a:ln>
        </p:spPr>
      </p:pic>
      <p:sp>
        <p:nvSpPr>
          <p:cNvPr id="9" name="正方形/長方形 8"/>
          <p:cNvSpPr/>
          <p:nvPr/>
        </p:nvSpPr>
        <p:spPr>
          <a:xfrm>
            <a:off x="7020272" y="5805264"/>
            <a:ext cx="1872208" cy="646331"/>
          </a:xfrm>
          <a:prstGeom prst="rect">
            <a:avLst/>
          </a:prstGeom>
        </p:spPr>
        <p:txBody>
          <a:bodyPr wrap="square">
            <a:spAutoFit/>
          </a:bodyPr>
          <a:lstStyle/>
          <a:p>
            <a:r>
              <a:rPr lang="ja-JP" altLang="en-US" sz="1200" dirty="0" smtClean="0">
                <a:latin typeface="HG丸ｺﾞｼｯｸM-PRO" pitchFamily="50" charset="-128"/>
                <a:ea typeface="HG丸ｺﾞｼｯｸM-PRO" pitchFamily="50" charset="-128"/>
              </a:rPr>
              <a:t>労働者の疲労蓄積度</a:t>
            </a:r>
            <a:endParaRPr lang="en-US" altLang="ja-JP" sz="1200" dirty="0" smtClean="0">
              <a:latin typeface="HG丸ｺﾞｼｯｸM-PRO" pitchFamily="50" charset="-128"/>
              <a:ea typeface="HG丸ｺﾞｼｯｸM-PRO" pitchFamily="50" charset="-128"/>
            </a:endParaRPr>
          </a:p>
          <a:p>
            <a:r>
              <a:rPr lang="ja-JP" altLang="en-US" sz="1200" dirty="0" smtClean="0">
                <a:latin typeface="HG丸ｺﾞｼｯｸM-PRO" pitchFamily="50" charset="-128"/>
                <a:ea typeface="HG丸ｺﾞｼｯｸM-PRO" pitchFamily="50" charset="-128"/>
              </a:rPr>
              <a:t>自己診断チェックリスト</a:t>
            </a:r>
            <a:endParaRPr lang="en-US" altLang="ja-JP" sz="1200" dirty="0" smtClean="0">
              <a:latin typeface="HG丸ｺﾞｼｯｸM-PRO" pitchFamily="50" charset="-128"/>
              <a:ea typeface="HG丸ｺﾞｼｯｸM-PRO" pitchFamily="50" charset="-128"/>
            </a:endParaRPr>
          </a:p>
          <a:p>
            <a:r>
              <a:rPr lang="ja-JP" altLang="en-US" sz="1200" dirty="0" smtClean="0">
                <a:latin typeface="HG丸ｺﾞｼｯｸM-PRO" pitchFamily="50" charset="-128"/>
                <a:ea typeface="HG丸ｺﾞｼｯｸM-PRO" pitchFamily="50" charset="-128"/>
              </a:rPr>
              <a:t>（厚生労働省）</a:t>
            </a:r>
            <a:endParaRPr lang="ja-JP" altLang="en-US" sz="12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endParaRPr lang="en-US" altLang="ja-JP" sz="2400" dirty="0" smtClean="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smtClean="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a:solidFill>
                <a:srgbClr val="008000"/>
              </a:solidFill>
              <a:latin typeface="HGS創英角ｺﾞｼｯｸUB" pitchFamily="50" charset="-128"/>
              <a:ea typeface="HGS創英角ｺﾞｼｯｸUB" pitchFamily="50" charset="-128"/>
            </a:endParaRPr>
          </a:p>
          <a:p>
            <a:pPr>
              <a:buFont typeface="Wingdings" pitchFamily="2" charset="2"/>
              <a:buChar char="n"/>
            </a:pPr>
            <a:r>
              <a:rPr lang="ja-JP" altLang="en-US" sz="2800" dirty="0" smtClean="0">
                <a:solidFill>
                  <a:srgbClr val="008000"/>
                </a:solidFill>
                <a:latin typeface="HGS創英角ｺﾞｼｯｸUB" pitchFamily="50" charset="-128"/>
                <a:ea typeface="HGS創英角ｺﾞｼｯｸUB" pitchFamily="50" charset="-128"/>
              </a:rPr>
              <a:t>ストレスが生じた時にどうするか</a:t>
            </a:r>
            <a:endParaRPr lang="en-US" altLang="ja-JP" sz="2800" dirty="0" smtClean="0">
              <a:solidFill>
                <a:srgbClr val="008000"/>
              </a:solidFill>
              <a:latin typeface="HGS創英角ｺﾞｼｯｸUB" pitchFamily="50" charset="-128"/>
              <a:ea typeface="HGS創英角ｺﾞｼｯｸUB" pitchFamily="50" charset="-128"/>
            </a:endParaRP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意識して休養をとろう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自分に役立つストレス対処をしよう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必要なら他人に助けてもらっていい</a:t>
            </a:r>
            <a:endParaRPr lang="en-US" altLang="ja-JP" sz="2400" dirty="0" smtClean="0">
              <a:solidFill>
                <a:srgbClr val="008000"/>
              </a:solidFill>
              <a:latin typeface="HGS創英角ｺﾞｼｯｸUB" pitchFamily="50" charset="-128"/>
              <a:ea typeface="HGS創英角ｺﾞｼｯｸUB" pitchFamily="50" charset="-128"/>
            </a:endParaRPr>
          </a:p>
          <a:p>
            <a:pPr lvl="1">
              <a:lnSpc>
                <a:spcPts val="2000"/>
              </a:lnSpc>
              <a:spcBef>
                <a:spcPts val="0"/>
              </a:spcBef>
              <a:buNone/>
            </a:pPr>
            <a:r>
              <a:rPr lang="ja-JP" altLang="en-US" sz="2400" dirty="0">
                <a:solidFill>
                  <a:srgbClr val="008000"/>
                </a:solidFill>
                <a:latin typeface="HGS創英角ｺﾞｼｯｸUB" pitchFamily="50" charset="-128"/>
                <a:ea typeface="HGS創英角ｺﾞｼｯｸUB" pitchFamily="50" charset="-128"/>
              </a:rPr>
              <a:t>　　</a:t>
            </a:r>
            <a:r>
              <a:rPr lang="ja-JP" altLang="en-US" sz="1800" dirty="0" smtClean="0">
                <a:solidFill>
                  <a:srgbClr val="008000"/>
                </a:solidFill>
                <a:latin typeface="HGS創英角ｺﾞｼｯｸUB" pitchFamily="50" charset="-128"/>
                <a:ea typeface="HGS創英角ｺﾞｼｯｸUB" pitchFamily="50" charset="-128"/>
              </a:rPr>
              <a:t>（例）どうしても難しいときにはケアを代わってもらう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（それでもうまくいかない時は）何かいつもとは違うことを試しにやってみよう</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ストレスの自己診断とその対応</a:t>
            </a:r>
            <a:endParaRPr lang="ja-JP" altLang="ja-JP" sz="2800" b="1" dirty="0">
              <a:solidFill>
                <a:schemeClr val="bg1"/>
              </a:solidFill>
              <a:latin typeface="HG丸ｺﾞｼｯｸM-PRO" pitchFamily="50" charset="-128"/>
              <a:ea typeface="HG丸ｺﾞｼｯｸM-PRO" pitchFamily="50" charset="-128"/>
            </a:endParaRPr>
          </a:p>
        </p:txBody>
      </p:sp>
      <p:pic>
        <p:nvPicPr>
          <p:cNvPr id="25602" name="Picture 2"/>
          <p:cNvPicPr>
            <a:picLocks noChangeAspect="1" noChangeArrowheads="1"/>
          </p:cNvPicPr>
          <p:nvPr/>
        </p:nvPicPr>
        <p:blipFill>
          <a:blip r:embed="rId4" cstate="email"/>
          <a:srcRect/>
          <a:stretch>
            <a:fillRect/>
          </a:stretch>
        </p:blipFill>
        <p:spPr bwMode="auto">
          <a:xfrm>
            <a:off x="611560" y="1556792"/>
            <a:ext cx="653415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ja-JP" altLang="ja-JP"/>
          </a:p>
        </p:txBody>
      </p:sp>
      <p:sp>
        <p:nvSpPr>
          <p:cNvPr id="7171" name="Rectangle 3"/>
          <p:cNvSpPr>
            <a:spLocks noGrp="1" noChangeArrowheads="1"/>
          </p:cNvSpPr>
          <p:nvPr>
            <p:ph type="body" idx="1"/>
          </p:nvPr>
        </p:nvSpPr>
        <p:spPr/>
        <p:txBody>
          <a:bodyPr/>
          <a:lstStyle/>
          <a:p>
            <a:endParaRPr lang="ja-JP" altLang="ja-JP"/>
          </a:p>
        </p:txBody>
      </p:sp>
      <p:pic>
        <p:nvPicPr>
          <p:cNvPr id="7172" name="Picture 4" descr="\\192.168.1.200\hokuto\personal\takahashi\スライドキット\講義用スライドキットjpg\「高齢者虐待防止の基本」編_ページ_06.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7" name="正方形/長方形 6"/>
          <p:cNvSpPr/>
          <p:nvPr/>
        </p:nvSpPr>
        <p:spPr>
          <a:xfrm>
            <a:off x="7740352"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792113"/>
          </a:xfrm>
        </p:spPr>
        <p:txBody>
          <a:bodyPr/>
          <a:lstStyle/>
          <a:p>
            <a:r>
              <a:rPr lang="ja-JP" altLang="en-US" dirty="0" smtClean="0">
                <a:solidFill>
                  <a:srgbClr val="008000"/>
                </a:solidFill>
                <a:latin typeface="HGS創英角ｺﾞｼｯｸUB" pitchFamily="50" charset="-128"/>
                <a:ea typeface="HGS創英角ｺﾞｼｯｸUB" pitchFamily="50" charset="-128"/>
              </a:rPr>
              <a:t>高齢者虐待の種類</a:t>
            </a:r>
            <a:endParaRPr lang="ja-JP" altLang="ja-JP" dirty="0">
              <a:solidFill>
                <a:srgbClr val="008000"/>
              </a:solidFill>
              <a:latin typeface="HGS創英角ｺﾞｼｯｸUB" pitchFamily="50" charset="-128"/>
              <a:ea typeface="HGS創英角ｺﾞｼｯｸUB"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600" b="1" dirty="0" smtClean="0">
                <a:solidFill>
                  <a:schemeClr val="bg1"/>
                </a:solidFill>
                <a:ea typeface="HG丸ｺﾞｼｯｸM-PRO" pitchFamily="50" charset="-128"/>
              </a:rPr>
              <a:t>「高齢者虐待」の定義</a:t>
            </a:r>
            <a:endParaRPr lang="ja-JP" altLang="ja-JP" sz="1600" b="1" dirty="0">
              <a:solidFill>
                <a:schemeClr val="bg1"/>
              </a:solidFill>
              <a:latin typeface="HG丸ｺﾞｼｯｸM-PRO" pitchFamily="50" charset="-128"/>
              <a:ea typeface="HG丸ｺﾞｼｯｸM-PRO" pitchFamily="50" charset="-128"/>
            </a:endParaRPr>
          </a:p>
        </p:txBody>
      </p:sp>
      <p:sp>
        <p:nvSpPr>
          <p:cNvPr id="5" name="円/楕円 4"/>
          <p:cNvSpPr/>
          <p:nvPr/>
        </p:nvSpPr>
        <p:spPr>
          <a:xfrm>
            <a:off x="1944096" y="245708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kumimoji="1" lang="ja-JP" altLang="en-US" sz="3200" dirty="0" smtClean="0">
                <a:latin typeface="HGS創英角ｺﾞｼｯｸUB" pitchFamily="50" charset="-128"/>
                <a:ea typeface="HGS創英角ｺﾞｼｯｸUB" pitchFamily="50" charset="-128"/>
              </a:rPr>
              <a:t>身体的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6" name="円/楕円 5"/>
          <p:cNvSpPr/>
          <p:nvPr/>
        </p:nvSpPr>
        <p:spPr>
          <a:xfrm>
            <a:off x="4572000" y="2457080"/>
            <a:ext cx="270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dirty="0" smtClean="0">
                <a:latin typeface="HGS創英角ｺﾞｼｯｸUB" pitchFamily="50" charset="-128"/>
                <a:ea typeface="HGS創英角ｺﾞｼｯｸUB" pitchFamily="50" charset="-128"/>
              </a:rPr>
              <a:t>介護・世話の</a:t>
            </a:r>
            <a:endParaRPr lang="en-US" altLang="ja-JP" dirty="0" smtClean="0">
              <a:latin typeface="HGS創英角ｺﾞｼｯｸUB" pitchFamily="50" charset="-128"/>
              <a:ea typeface="HGS創英角ｺﾞｼｯｸUB" pitchFamily="50" charset="-128"/>
            </a:endParaRPr>
          </a:p>
          <a:p>
            <a:pPr algn="ctr"/>
            <a:r>
              <a:rPr lang="ja-JP" altLang="en-US" dirty="0" smtClean="0">
                <a:latin typeface="HGS創英角ｺﾞｼｯｸUB" pitchFamily="50" charset="-128"/>
                <a:ea typeface="HGS創英角ｺﾞｼｯｸUB" pitchFamily="50" charset="-128"/>
              </a:rPr>
              <a:t>放棄・放任</a:t>
            </a:r>
            <a:endParaRPr lang="en-US" altLang="ja-JP" dirty="0" smtClean="0">
              <a:latin typeface="HGS創英角ｺﾞｼｯｸUB" pitchFamily="50" charset="-128"/>
              <a:ea typeface="HGS創英角ｺﾞｼｯｸUB" pitchFamily="50" charset="-128"/>
            </a:endParaRPr>
          </a:p>
          <a:p>
            <a:pPr algn="ctr"/>
            <a:r>
              <a:rPr kumimoji="1" lang="ja-JP" altLang="en-US" sz="1800" dirty="0" smtClean="0">
                <a:latin typeface="HGS創英角ｺﾞｼｯｸUB" pitchFamily="50" charset="-128"/>
                <a:ea typeface="HGS創英角ｺﾞｼｯｸUB" pitchFamily="50" charset="-128"/>
              </a:rPr>
              <a:t>（ネグレクト）</a:t>
            </a:r>
            <a:endParaRPr kumimoji="1" lang="ja-JP" altLang="en-US" sz="1800" dirty="0">
              <a:latin typeface="HGS創英角ｺﾞｼｯｸUB" pitchFamily="50" charset="-128"/>
              <a:ea typeface="HGS創英角ｺﾞｼｯｸUB" pitchFamily="50" charset="-128"/>
            </a:endParaRPr>
          </a:p>
        </p:txBody>
      </p:sp>
      <p:sp>
        <p:nvSpPr>
          <p:cNvPr id="7" name="円/楕円 6"/>
          <p:cNvSpPr/>
          <p:nvPr/>
        </p:nvSpPr>
        <p:spPr>
          <a:xfrm>
            <a:off x="755576"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kumimoji="1" lang="ja-JP" altLang="en-US" sz="3200" dirty="0" smtClean="0">
                <a:latin typeface="HGS創英角ｺﾞｼｯｸUB" pitchFamily="50" charset="-128"/>
                <a:ea typeface="HGS創英角ｺﾞｼｯｸUB" pitchFamily="50" charset="-128"/>
              </a:rPr>
              <a:t>心理的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8" name="円/楕円 7"/>
          <p:cNvSpPr/>
          <p:nvPr/>
        </p:nvSpPr>
        <p:spPr>
          <a:xfrm>
            <a:off x="3347584"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sz="3200" dirty="0" smtClean="0">
                <a:latin typeface="HGS創英角ｺﾞｼｯｸUB" pitchFamily="50" charset="-128"/>
                <a:ea typeface="HGS創英角ｺﾞｼｯｸUB" pitchFamily="50" charset="-128"/>
              </a:rPr>
              <a:t>性</a:t>
            </a:r>
            <a:r>
              <a:rPr kumimoji="1" lang="ja-JP" altLang="en-US" sz="3200" dirty="0" smtClean="0">
                <a:latin typeface="HGS創英角ｺﾞｼｯｸUB" pitchFamily="50" charset="-128"/>
                <a:ea typeface="HGS創英角ｺﾞｼｯｸUB" pitchFamily="50" charset="-128"/>
              </a:rPr>
              <a:t>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9" name="円/楕円 8"/>
          <p:cNvSpPr/>
          <p:nvPr/>
        </p:nvSpPr>
        <p:spPr>
          <a:xfrm>
            <a:off x="5940152"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sz="3200" dirty="0" smtClean="0">
                <a:latin typeface="HGS創英角ｺﾞｼｯｸUB" pitchFamily="50" charset="-128"/>
                <a:ea typeface="HGS創英角ｺﾞｼｯｸUB" pitchFamily="50" charset="-128"/>
              </a:rPr>
              <a:t>経済</a:t>
            </a:r>
            <a:r>
              <a:rPr kumimoji="1" lang="ja-JP" altLang="en-US" sz="3200" dirty="0" smtClean="0">
                <a:latin typeface="HGS創英角ｺﾞｼｯｸUB" pitchFamily="50" charset="-128"/>
                <a:ea typeface="HGS創英角ｺﾞｼｯｸUB" pitchFamily="50" charset="-128"/>
              </a:rPr>
              <a:t>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ja-JP" altLang="ja-JP"/>
          </a:p>
        </p:txBody>
      </p:sp>
      <p:sp>
        <p:nvSpPr>
          <p:cNvPr id="17411" name="Rectangle 3"/>
          <p:cNvSpPr>
            <a:spLocks noGrp="1" noChangeArrowheads="1"/>
          </p:cNvSpPr>
          <p:nvPr>
            <p:ph type="body" idx="1"/>
          </p:nvPr>
        </p:nvSpPr>
        <p:spPr/>
        <p:txBody>
          <a:bodyPr/>
          <a:lstStyle/>
          <a:p>
            <a:endParaRPr lang="ja-JP" altLang="ja-JP"/>
          </a:p>
        </p:txBody>
      </p:sp>
      <p:pic>
        <p:nvPicPr>
          <p:cNvPr id="17412" name="Picture 4" descr="\\192.168.1.200\hokuto\personal\takahashi\スライドキット\講義用スライドキットjpg\「高齢者虐待防止法の理解」編_ページ_16.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7308304"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背景・レイアウトのみ（講義用スライドキット）_ページ_1"/>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2053" name="Rectangle 5"/>
          <p:cNvSpPr>
            <a:spLocks noGrp="1" noChangeArrowheads="1"/>
          </p:cNvSpPr>
          <p:nvPr>
            <p:ph type="ctrTitle"/>
          </p:nvPr>
        </p:nvSpPr>
        <p:spPr>
          <a:xfrm>
            <a:off x="611188" y="2357438"/>
            <a:ext cx="7921625" cy="2266950"/>
          </a:xfrm>
          <a:ln/>
          <a:effectLst>
            <a:outerShdw dist="35921" dir="2700000" algn="ctr" rotWithShape="0">
              <a:srgbClr val="000000">
                <a:alpha val="35001"/>
              </a:srgbClr>
            </a:outerShdw>
          </a:effectLst>
        </p:spPr>
        <p:txBody>
          <a:bodyPr/>
          <a:lstStyle/>
          <a:p>
            <a:r>
              <a:rPr lang="ja-JP" altLang="en-US" sz="4800" b="1" dirty="0" smtClean="0">
                <a:solidFill>
                  <a:schemeClr val="bg1"/>
                </a:solidFill>
                <a:ea typeface="HG丸ｺﾞｼｯｸM-PRO" pitchFamily="50" charset="-128"/>
              </a:rPr>
              <a:t>事例に基づく検討・演習</a:t>
            </a:r>
            <a:endParaRPr lang="ja-JP" altLang="ja-JP" sz="4800" b="1" dirty="0">
              <a:solidFill>
                <a:schemeClr val="bg1"/>
              </a:solidFill>
              <a:ea typeface="HG丸ｺﾞｼｯｸM-PRO"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「介護への抵抗」の事例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765738"/>
            <a:ext cx="8284191" cy="4539528"/>
          </a:xfrm>
          <a:prstGeom prst="roundRect">
            <a:avLst>
              <a:gd name="adj" fmla="val 12847"/>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有料老人ホームに入所中のＡさん（アルツハイマー型認知症）は、排泄介助の際に拒否が強く、なかなか汚れた下着を交換できません。</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スタッフＢさんは日頃からＡさんの介助に入るのが憂鬱でした。</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他のスタッフに対しても同じなのですが、介助に入ると毎回決まって「汚れてもいないのに何するんだ！」と不機嫌になり、「誰か助けて！」「私をいじめる！」と大きな声でわめくのです。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“汚れたままでは不快だろう”“早く交換してあげなくては”というスタッフの思いに反してＡさんは手足をバタバタさせながらスタッフの腕を払いのけ、抵抗を繰り返すばかりです。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スタッフＢさんは自分に向けられた行為が認知症による症状なのだと思いながらも、こみ上げてくる怒りとの葛藤で自分の感情を抑えるのが精一杯でした。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スタッフ</a:t>
            </a:r>
            <a:r>
              <a:rPr lang="ja-JP" altLang="en-US" b="1" dirty="0" smtClean="0">
                <a:solidFill>
                  <a:srgbClr val="008000"/>
                </a:solidFill>
                <a:latin typeface="メイリオ" pitchFamily="50" charset="-128"/>
                <a:ea typeface="メイリオ" pitchFamily="50" charset="-128"/>
                <a:cs typeface="メイリオ" pitchFamily="50" charset="-128"/>
              </a:rPr>
              <a:t>Ｂ</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さんに求められる対応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r>
              <a:rPr lang="en-US" altLang="ja-JP" dirty="0" smtClean="0">
                <a:solidFill>
                  <a:srgbClr val="008000"/>
                </a:solidFill>
                <a:latin typeface="HGS創英角ｺﾞｼｯｸUB" pitchFamily="50" charset="-128"/>
                <a:ea typeface="HGS創英角ｺﾞｼｯｸUB" pitchFamily="50" charset="-128"/>
                <a:cs typeface="メイリオ" pitchFamily="50" charset="-128"/>
              </a:rPr>
              <a:t> </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チーム・ホームに求められる対応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あなただったらどうしますか？</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a:solidFill>
                  <a:schemeClr val="bg1"/>
                </a:solidFill>
                <a:latin typeface="HG丸ｺﾞｼｯｸM-PRO" pitchFamily="50" charset="-128"/>
                <a:ea typeface="HG丸ｺﾞｼｯｸM-PRO" pitchFamily="50" charset="-128"/>
              </a:rPr>
              <a:t>考えてみよう</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None/>
            </a:pPr>
            <a:r>
              <a:rPr lang="ja-JP" altLang="en-US" sz="2800" dirty="0">
                <a:solidFill>
                  <a:srgbClr val="008000"/>
                </a:solidFill>
                <a:latin typeface="HGS創英角ｺﾞｼｯｸUB" pitchFamily="50" charset="-128"/>
                <a:ea typeface="HGS創英角ｺﾞｼｯｸUB" pitchFamily="50" charset="-128"/>
              </a:rPr>
              <a:t>（</a:t>
            </a:r>
            <a:r>
              <a:rPr lang="ja-JP" altLang="en-US" sz="2800" dirty="0" smtClean="0">
                <a:solidFill>
                  <a:srgbClr val="008000"/>
                </a:solidFill>
                <a:latin typeface="HGS創英角ｺﾞｼｯｸUB" pitchFamily="50" charset="-128"/>
                <a:ea typeface="HGS創英角ｺﾞｼｯｸUB" pitchFamily="50" charset="-128"/>
              </a:rPr>
              <a:t>まず、スタッフ</a:t>
            </a:r>
            <a:r>
              <a:rPr lang="ja-JP" altLang="en-US" sz="2800" b="1" dirty="0" smtClean="0">
                <a:solidFill>
                  <a:srgbClr val="008000"/>
                </a:solidFill>
                <a:latin typeface="メイリオ" pitchFamily="50" charset="-128"/>
                <a:ea typeface="メイリオ" pitchFamily="50" charset="-128"/>
                <a:cs typeface="メイリオ" pitchFamily="50" charset="-128"/>
              </a:rPr>
              <a:t>Ｂ</a:t>
            </a:r>
            <a:r>
              <a:rPr lang="ja-JP" altLang="en-US" sz="2800" dirty="0" smtClean="0">
                <a:solidFill>
                  <a:srgbClr val="008000"/>
                </a:solidFill>
                <a:latin typeface="HGS創英角ｺﾞｼｯｸUB" pitchFamily="50" charset="-128"/>
                <a:ea typeface="HGS創英角ｺﾞｼｯｸUB" pitchFamily="50" charset="-128"/>
                <a:cs typeface="メイリオ" pitchFamily="50" charset="-128"/>
              </a:rPr>
              <a:t>さんに求められる対応）</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ストレスマネジメントの視点</a:t>
            </a:r>
            <a:endParaRPr lang="ja-JP" altLang="ja-JP" sz="2800" b="1" dirty="0">
              <a:solidFill>
                <a:schemeClr val="bg1"/>
              </a:solidFill>
              <a:latin typeface="HG丸ｺﾞｼｯｸM-PRO" pitchFamily="50" charset="-128"/>
              <a:ea typeface="HG丸ｺﾞｼｯｸM-PRO" pitchFamily="50" charset="-128"/>
            </a:endParaRPr>
          </a:p>
        </p:txBody>
      </p:sp>
      <p:pic>
        <p:nvPicPr>
          <p:cNvPr id="27651" name="Picture 3"/>
          <p:cNvPicPr>
            <a:picLocks noChangeAspect="1" noChangeArrowheads="1"/>
          </p:cNvPicPr>
          <p:nvPr/>
        </p:nvPicPr>
        <p:blipFill>
          <a:blip r:embed="rId4" cstate="email"/>
          <a:srcRect/>
          <a:stretch>
            <a:fillRect/>
          </a:stretch>
        </p:blipFill>
        <p:spPr bwMode="auto">
          <a:xfrm>
            <a:off x="921776" y="2141368"/>
            <a:ext cx="7466648" cy="4311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ケアを行う体制を改善する</a:t>
            </a:r>
            <a:endParaRPr lang="en-US" altLang="ja-JP" dirty="0" smtClean="0">
              <a:solidFill>
                <a:srgbClr val="008000"/>
              </a:solidFill>
              <a:latin typeface="HGS創英角ｺﾞｼｯｸUB" pitchFamily="50" charset="-128"/>
              <a:ea typeface="HGS創英角ｺﾞｼｯｸUB"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職員の性格</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と介助時のストレス</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hangingPunct="1">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⇒上司や先輩、同僚が日ごろから積極的に声をかけ、悩みを聴く</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個人だけの問題にしない</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a:t>
            </a:r>
            <a:r>
              <a:rPr lang="ja-JP" altLang="en-US" dirty="0">
                <a:solidFill>
                  <a:srgbClr val="008000"/>
                </a:solidFill>
                <a:latin typeface="HGS創英角ｺﾞｼｯｸUB" pitchFamily="50" charset="-128"/>
                <a:ea typeface="HGS創英角ｺﾞｼｯｸUB" pitchFamily="50" charset="-128"/>
                <a:cs typeface="メイリオ" pitchFamily="50" charset="-128"/>
              </a:rPr>
              <a:t>特定</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の職員個人だけの問題にしてしまわず、職員全体の問題として考える。</a:t>
            </a: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endParaRPr lang="ja-JP" altLang="en-US"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チーム・組織のあり方</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ケアを行う体制を改善する</a:t>
            </a:r>
            <a:endParaRPr lang="en-US" altLang="ja-JP" dirty="0" smtClean="0">
              <a:solidFill>
                <a:srgbClr val="008000"/>
              </a:solidFill>
              <a:latin typeface="HGS創英角ｺﾞｼｯｸUB" pitchFamily="50" charset="-128"/>
              <a:ea typeface="HGS創英角ｺﾞｼｯｸUB"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職員間</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の情報共有・意思疎通の方法を工夫する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⇒情報共有・意見交換の機会を設けることは、介護サービスの重要な要素</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⇒ルールや手順を決めて行い、管理者やリーダーはときには教育的に関わっていく</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チーム・組織のあり方</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ケアの内容や</a:t>
            </a:r>
            <a:r>
              <a:rPr lang="ja-JP" altLang="en-US" dirty="0">
                <a:solidFill>
                  <a:srgbClr val="008000"/>
                </a:solidFill>
                <a:latin typeface="HGS創英角ｺﾞｼｯｸUB" pitchFamily="50" charset="-128"/>
                <a:ea typeface="HGS創英角ｺﾞｼｯｸUB" pitchFamily="50" charset="-128"/>
                <a:cs typeface="メイリオ" pitchFamily="50" charset="-128"/>
              </a:rPr>
              <a:t>考え方</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を見直す</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アセスメント：入居者の心理を推測する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⇒対応に困る「問題行動」と考えずに、行動には理由があると捉え、本人の視点から考える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ケア：アセスメントに基づいたケア</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⇒アセスメントの過程を職員全体で共有し、ケアの意思統一を</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⇒直接的な対応だけでなく、生活全般におけるケアのあり方を考える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ケアマネジメント</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5" y="1628775"/>
            <a:ext cx="7903176" cy="4464521"/>
          </a:xfrm>
        </p:spPr>
        <p:txBody>
          <a:bodyPr/>
          <a:lstStyle/>
          <a:p>
            <a:pPr hangingPunct="1">
              <a:buFont typeface="Wingdings" pitchFamily="2" charset="2"/>
              <a:buChar char="l"/>
            </a:pPr>
            <a:r>
              <a:rPr lang="en-US" altLang="ja-JP" dirty="0" smtClean="0">
                <a:solidFill>
                  <a:srgbClr val="008000"/>
                </a:solidFill>
                <a:latin typeface="HGS創英角ｺﾞｼｯｸUB" pitchFamily="50" charset="-128"/>
                <a:ea typeface="HGS創英角ｺﾞｼｯｸUB" pitchFamily="50" charset="-128"/>
                <a:cs typeface="メイリオ" pitchFamily="50" charset="-128"/>
              </a:rPr>
              <a:t> </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認知症に伴う行動・心理症状の対応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その行動には理由がある」と捉え、本人の視点から考える。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ケアを提供</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する</a:t>
            </a:r>
            <a:r>
              <a:rPr lang="ja-JP" altLang="en-US" dirty="0">
                <a:solidFill>
                  <a:srgbClr val="008000"/>
                </a:solidFill>
                <a:latin typeface="HGS創英角ｺﾞｼｯｸUB" pitchFamily="50" charset="-128"/>
                <a:ea typeface="HGS創英角ｺﾞｼｯｸUB" pitchFamily="50" charset="-128"/>
                <a:cs typeface="メイリオ" pitchFamily="50" charset="-128"/>
              </a:rPr>
              <a:t>環境</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やスタッフの対応自体が、「行動・心理症状」の背景やきっかけになっていないかを考える。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a:solidFill>
                  <a:schemeClr val="bg1"/>
                </a:solidFill>
                <a:latin typeface="HG丸ｺﾞｼｯｸM-PRO" pitchFamily="50" charset="-128"/>
                <a:ea typeface="HG丸ｺﾞｼｯｸM-PRO" pitchFamily="50" charset="-128"/>
              </a:rPr>
              <a:t>認知症ケア</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「不穏」の事例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965278"/>
            <a:ext cx="8284191" cy="4339988"/>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認知症がある利用者Ｃさんは、昼食を終えると、「下に行く」と言ってホーム内を歩き回り、スタッフＫさんは一緒に歩き対応しますが、「とにかく行かないと」というばかりで、しまいには大声で泣き出し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原因を探ろうとしますが、意思疎通も難しくなってきている中でただ「行く」の一点張り</a:t>
            </a:r>
            <a:r>
              <a:rPr lang="ja-JP" altLang="en-US" sz="2000" dirty="0" err="1" smtClean="0">
                <a:solidFill>
                  <a:schemeClr val="tx1"/>
                </a:solidFill>
                <a:latin typeface="メイリオ" pitchFamily="50" charset="-128"/>
                <a:ea typeface="メイリオ" pitchFamily="50" charset="-128"/>
                <a:cs typeface="メイリオ" pitchFamily="50" charset="-128"/>
              </a:rPr>
              <a:t>な</a:t>
            </a:r>
            <a:r>
              <a:rPr lang="ja-JP" altLang="en-US" sz="2000" dirty="0" smtClean="0">
                <a:solidFill>
                  <a:schemeClr val="tx1"/>
                </a:solidFill>
                <a:latin typeface="メイリオ" pitchFamily="50" charset="-128"/>
                <a:ea typeface="メイリオ" pitchFamily="50" charset="-128"/>
                <a:cs typeface="メイリオ" pitchFamily="50" charset="-128"/>
              </a:rPr>
              <a:t>ため、なかなかＣさんの背景がつかめません。</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そのため対症療法的な一緒に歩くということしかできなく、落ち着くまでにもかなりの時間がかかります。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ほぼ毎日このような状況なため、Ｃさんが歩き始めると、Ｋさんの中で「またか・・・」と思うようになり、そのような気持ちが態度にも出てくるようになってきました。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ja-JP" altLang="ja-JP"/>
          </a:p>
        </p:txBody>
      </p:sp>
      <p:sp>
        <p:nvSpPr>
          <p:cNvPr id="13315" name="Rectangle 3"/>
          <p:cNvSpPr>
            <a:spLocks noGrp="1" noChangeArrowheads="1"/>
          </p:cNvSpPr>
          <p:nvPr>
            <p:ph type="body" idx="1"/>
          </p:nvPr>
        </p:nvSpPr>
        <p:spPr/>
        <p:txBody>
          <a:bodyPr/>
          <a:lstStyle/>
          <a:p>
            <a:endParaRPr lang="ja-JP" altLang="ja-JP"/>
          </a:p>
        </p:txBody>
      </p:sp>
      <p:pic>
        <p:nvPicPr>
          <p:cNvPr id="13316" name="Picture 4" descr="\\192.168.1.200\hokuto\personal\takahashi\スライドキット\講義用スライドキットjpg\「高齢者虐待防止法の理解」編_ページ_12.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7380312" y="908720"/>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ストレスマネジメントの視点</a:t>
            </a:r>
            <a:endParaRPr lang="ja-JP" altLang="ja-JP" sz="2800" b="1" dirty="0">
              <a:solidFill>
                <a:schemeClr val="bg1"/>
              </a:solidFill>
              <a:latin typeface="HG丸ｺﾞｼｯｸM-PRO" pitchFamily="50" charset="-128"/>
              <a:ea typeface="HG丸ｺﾞｼｯｸM-PRO" pitchFamily="50" charset="-128"/>
            </a:endParaRPr>
          </a:p>
        </p:txBody>
      </p:sp>
      <p:pic>
        <p:nvPicPr>
          <p:cNvPr id="81923" name="Picture 3"/>
          <p:cNvPicPr>
            <a:picLocks noChangeAspect="1" noChangeArrowheads="1"/>
          </p:cNvPicPr>
          <p:nvPr/>
        </p:nvPicPr>
        <p:blipFill>
          <a:blip r:embed="rId4" cstate="print"/>
          <a:srcRect/>
          <a:stretch>
            <a:fillRect/>
          </a:stretch>
        </p:blipFill>
        <p:spPr bwMode="auto">
          <a:xfrm>
            <a:off x="965943" y="1543053"/>
            <a:ext cx="7197566"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「手薄な状況」の事例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678675"/>
            <a:ext cx="8425610" cy="4844955"/>
          </a:xfrm>
          <a:prstGeom prst="roundRect">
            <a:avLst>
              <a:gd name="adj" fmla="val 10752"/>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有料老人ホームＦの２階フロアでは、個別ケアを重視する観点から、スタッフが１対で１で散歩に連れていくプログラムを行っています。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しかし、残されたスタッフＭさんは、業務を進めながら、残る利用者の対応を２人でこなさなければならないプレッシャーがあります。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食事の準備に追われていると、利用者のＧさんは数分おきに「トイレに連れて行って」とやって来ます。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常時見守りを必要としている転倒リスクの高いＨさんも落ち着きなく立ったり座ったりを繰り返しています。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Ｈさんを残してフロアを離れることに不安を感じつつ、Ｇさんをトイレに誘導し、急いで戻るとＨさんがよろけながら歩いていました。</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スタッフＭさんは、余裕を失い、強い口調で</a:t>
            </a:r>
            <a:r>
              <a:rPr lang="en-US" altLang="ja-JP" sz="2000" dirty="0" smtClean="0">
                <a:solidFill>
                  <a:schemeClr val="tx1"/>
                </a:solidFill>
                <a:latin typeface="メイリオ" pitchFamily="50" charset="-128"/>
                <a:ea typeface="メイリオ" pitchFamily="50" charset="-128"/>
                <a:cs typeface="メイリオ" pitchFamily="50" charset="-128"/>
              </a:rPr>
              <a:t>H</a:t>
            </a:r>
            <a:r>
              <a:rPr lang="ja-JP" altLang="en-US" sz="2000" dirty="0" err="1" smtClean="0">
                <a:solidFill>
                  <a:schemeClr val="tx1"/>
                </a:solidFill>
                <a:latin typeface="メイリオ" pitchFamily="50" charset="-128"/>
                <a:ea typeface="メイリオ" pitchFamily="50" charset="-128"/>
                <a:cs typeface="メイリオ" pitchFamily="50" charset="-128"/>
              </a:rPr>
              <a:t>さんを</a:t>
            </a:r>
            <a:r>
              <a:rPr lang="ja-JP" altLang="en-US" sz="2000" dirty="0" smtClean="0">
                <a:solidFill>
                  <a:schemeClr val="tx1"/>
                </a:solidFill>
                <a:latin typeface="メイリオ" pitchFamily="50" charset="-128"/>
                <a:ea typeface="メイリオ" pitchFamily="50" charset="-128"/>
                <a:cs typeface="メイリオ" pitchFamily="50" charset="-128"/>
              </a:rPr>
              <a:t>叱責してしまいました。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ja-JP" altLang="ja-JP"/>
          </a:p>
        </p:txBody>
      </p:sp>
      <p:sp>
        <p:nvSpPr>
          <p:cNvPr id="9219" name="Rectangle 3"/>
          <p:cNvSpPr>
            <a:spLocks noGrp="1" noChangeArrowheads="1"/>
          </p:cNvSpPr>
          <p:nvPr>
            <p:ph type="body" idx="1"/>
          </p:nvPr>
        </p:nvSpPr>
        <p:spPr/>
        <p:txBody>
          <a:bodyPr/>
          <a:lstStyle/>
          <a:p>
            <a:endParaRPr lang="ja-JP" altLang="ja-JP"/>
          </a:p>
        </p:txBody>
      </p:sp>
      <p:pic>
        <p:nvPicPr>
          <p:cNvPr id="9221" name="Picture 5" descr="\\192.168.1.200\hokuto\personal\takahashi\スライドキット\講義用スライドキットjpg\「高齢者虐待に対する考え方」編_ページ_08.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6211803" y="994376"/>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① 報道などで顕在化した高齢者虐待以外にも、</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気付かれていない虐待がありうる</a:t>
            </a:r>
            <a:endParaRPr lang="en-US" altLang="ja-JP" sz="2800" dirty="0" smtClean="0">
              <a:solidFill>
                <a:srgbClr val="006600"/>
              </a:solidFill>
              <a:latin typeface="HGS創英角ｺﾞｼｯｸUB" pitchFamily="50" charset="-128"/>
              <a:ea typeface="HGS創英角ｺﾞｼｯｸUB" pitchFamily="50" charset="-128"/>
            </a:endParaRPr>
          </a:p>
          <a:p>
            <a:pPr lvl="1">
              <a:buFont typeface="Wingdings" pitchFamily="2" charset="2"/>
              <a:buChar char="n"/>
            </a:pPr>
            <a:r>
              <a:rPr lang="ja-JP" altLang="en-US" sz="2400" dirty="0" smtClean="0">
                <a:latin typeface="HGS創英角ｺﾞｼｯｸUB" pitchFamily="50" charset="-128"/>
                <a:ea typeface="HGS創英角ｺﾞｼｯｸUB" pitchFamily="50" charset="-128"/>
              </a:rPr>
              <a:t> 厚生労働省の統計</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・相談・通報件数：</a:t>
            </a:r>
            <a:r>
              <a:rPr lang="en-US" altLang="ja-JP" sz="2400" dirty="0" smtClean="0">
                <a:latin typeface="HGS創英角ｺﾞｼｯｸUB" pitchFamily="50" charset="-128"/>
                <a:ea typeface="HGS創英角ｺﾞｼｯｸUB" pitchFamily="50" charset="-128"/>
              </a:rPr>
              <a:t>962</a:t>
            </a:r>
            <a:r>
              <a:rPr lang="ja-JP" altLang="en-US" sz="2400" dirty="0" smtClean="0">
                <a:latin typeface="HGS創英角ｺﾞｼｯｸUB" pitchFamily="50" charset="-128"/>
                <a:ea typeface="HGS創英角ｺﾞｼｯｸUB" pitchFamily="50" charset="-128"/>
              </a:rPr>
              <a:t>件</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・市町村が虐待と判断した件数：</a:t>
            </a:r>
            <a:r>
              <a:rPr lang="en-US" altLang="ja-JP" sz="2400" dirty="0" smtClean="0">
                <a:latin typeface="HGS創英角ｺﾞｼｯｸUB" pitchFamily="50" charset="-128"/>
                <a:ea typeface="HGS創英角ｺﾞｼｯｸUB" pitchFamily="50" charset="-128"/>
              </a:rPr>
              <a:t>221</a:t>
            </a:r>
            <a:r>
              <a:rPr lang="ja-JP" altLang="en-US" sz="2400" dirty="0" smtClean="0">
                <a:latin typeface="HGS創英角ｺﾞｼｯｸUB" pitchFamily="50" charset="-128"/>
                <a:ea typeface="HGS創英角ｺﾞｼｯｸUB" pitchFamily="50" charset="-128"/>
              </a:rPr>
              <a:t>件</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・うち有料老人ホーム・特定施設における虐待：</a:t>
            </a:r>
            <a:r>
              <a:rPr lang="en-US" altLang="ja-JP" sz="2400" dirty="0" smtClean="0">
                <a:latin typeface="HGS創英角ｺﾞｼｯｸUB" pitchFamily="50" charset="-128"/>
                <a:ea typeface="HGS創英角ｺﾞｼｯｸUB" pitchFamily="50" charset="-128"/>
              </a:rPr>
              <a:t>38</a:t>
            </a:r>
            <a:r>
              <a:rPr lang="ja-JP" altLang="en-US" sz="2400" dirty="0" smtClean="0">
                <a:latin typeface="HGS創英角ｺﾞｼｯｸUB" pitchFamily="50" charset="-128"/>
                <a:ea typeface="HGS創英角ｺﾞｼｯｸUB" pitchFamily="50" charset="-128"/>
              </a:rPr>
              <a:t>件</a:t>
            </a:r>
            <a:endParaRPr kumimoji="1" lang="en-US" altLang="ja-JP" sz="28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a:p>
            <a:pPr>
              <a:spcBef>
                <a:spcPts val="300"/>
              </a:spcBef>
            </a:pPr>
            <a:r>
              <a:rPr lang="ja-JP" altLang="en-US" sz="1400" dirty="0" smtClean="0">
                <a:latin typeface="HGS創英角ｺﾞｼｯｸUB" pitchFamily="50" charset="-128"/>
                <a:ea typeface="HGS創英角ｺﾞｼｯｸUB" pitchFamily="50" charset="-128"/>
                <a:cs typeface="メイリオ" pitchFamily="50" charset="-128"/>
              </a:rPr>
              <a:t>　　　　（</a:t>
            </a:r>
            <a:r>
              <a:rPr lang="ja-JP" altLang="en-US" sz="1400" dirty="0" smtClean="0">
                <a:latin typeface="HGS創英角ｺﾞｼｯｸUB" pitchFamily="50" charset="-128"/>
                <a:ea typeface="HGS創英角ｺﾞｼｯｸUB" pitchFamily="50" charset="-128"/>
              </a:rPr>
              <a:t>厚生労働省：高齢者虐待の防止、高齢者の養護者に対する支援等に関する法律に基づく</a:t>
            </a:r>
            <a:endParaRPr lang="en-US" altLang="ja-JP" sz="1400" dirty="0" smtClean="0">
              <a:latin typeface="HGS創英角ｺﾞｼｯｸUB" pitchFamily="50" charset="-128"/>
              <a:ea typeface="HGS創英角ｺﾞｼｯｸUB" pitchFamily="50" charset="-128"/>
            </a:endParaRPr>
          </a:p>
          <a:p>
            <a:pPr lvl="1"/>
            <a:r>
              <a:rPr lang="ja-JP" altLang="en-US" sz="1400" dirty="0" smtClean="0">
                <a:latin typeface="HGS創英角ｺﾞｼｯｸUB" pitchFamily="50" charset="-128"/>
                <a:ea typeface="HGS創英角ｺﾞｼｯｸUB" pitchFamily="50" charset="-128"/>
              </a:rPr>
              <a:t>　　対応状況等に関する調査結果（平成</a:t>
            </a:r>
            <a:r>
              <a:rPr lang="en-US" altLang="ja-JP" sz="1400" dirty="0" smtClean="0">
                <a:latin typeface="HGS創英角ｺﾞｼｯｸUB" pitchFamily="50" charset="-128"/>
                <a:ea typeface="HGS創英角ｺﾞｼｯｸUB" pitchFamily="50" charset="-128"/>
              </a:rPr>
              <a:t>25</a:t>
            </a:r>
            <a:r>
              <a:rPr lang="ja-JP" altLang="en-US" sz="1400" dirty="0" smtClean="0">
                <a:latin typeface="HGS創英角ｺﾞｼｯｸUB" pitchFamily="50" charset="-128"/>
                <a:ea typeface="HGS創英角ｺﾞｼｯｸUB" pitchFamily="50" charset="-128"/>
              </a:rPr>
              <a:t>年度））</a:t>
            </a:r>
            <a:endParaRPr lang="en-US" altLang="ja-JP" sz="1400" dirty="0" smtClean="0">
              <a:latin typeface="HGS創英角ｺﾞｼｯｸUB" pitchFamily="50" charset="-128"/>
              <a:ea typeface="HGS創英角ｺﾞｼｯｸUB" pitchFamily="50" charset="-128"/>
            </a:endParaRPr>
          </a:p>
          <a:p>
            <a:pPr lvl="1">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気付かれていない虐待</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意図的な虐待が表面化していないもの</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意図していないが結果的に虐待となっているもの</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「緊急やむを得ない」場合以外の身体拘束</a:t>
            </a:r>
            <a:endParaRPr lang="en-US" altLang="ja-JP" sz="28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② 明確な「暴力」「虐待」の言動の周辺には、</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「適切ではない言動」が予兆として存在する</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ことが多い</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「虐待である」とは言い切れない「適切ではない言動」</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「適切ではない言動」が見えていれば、隠れたところ（個室など）では「虐待」があるかもしれない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「適切ではない言動」を放置しておくと、エスカレートするおそれがある</a:t>
            </a: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r>
              <a:rPr lang="ja-JP" altLang="en-US" sz="2800" dirty="0" smtClean="0">
                <a:solidFill>
                  <a:srgbClr val="006600"/>
                </a:solidFill>
                <a:latin typeface="HGS創英角ｺﾞｼｯｸUB" pitchFamily="50" charset="-128"/>
                <a:ea typeface="HGS創英角ｺﾞｼｯｸUB" pitchFamily="50" charset="-128"/>
              </a:rPr>
              <a:t>③ 「暴力」は「犯罪」であるという認識の下、</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決定的な虐待は見逃してはならない</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「未熟なケア／適切ではない言動」⇒「虐待行為」は、連続しているケースが多い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しかし、決定的な虐待＝暴力＝犯罪は、決して見逃してはならない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犯罪を犯罪として認め、報告する勇気</a:t>
            </a:r>
            <a:endParaRPr lang="en-US" altLang="ja-JP" sz="2400" dirty="0" smtClean="0">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5" name="フローチャート: 手作業 4"/>
          <p:cNvSpPr/>
          <p:nvPr/>
        </p:nvSpPr>
        <p:spPr>
          <a:xfrm>
            <a:off x="977461" y="5123802"/>
            <a:ext cx="7200000" cy="1440000"/>
          </a:xfrm>
          <a:prstGeom prst="flowChartManualOperation">
            <a:avLst/>
          </a:prstGeom>
          <a:gradFill>
            <a:gsLst>
              <a:gs pos="100000">
                <a:schemeClr val="bg1"/>
              </a:gs>
              <a:gs pos="53000">
                <a:srgbClr val="D4DEFF"/>
              </a:gs>
              <a:gs pos="83000">
                <a:srgbClr val="D4DEFF"/>
              </a:gs>
              <a:gs pos="100000">
                <a:srgbClr val="96AB94"/>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itchFamily="50" charset="-128"/>
                <a:ea typeface="メイリオ" pitchFamily="50" charset="-128"/>
                <a:cs typeface="メイリオ" pitchFamily="50" charset="-128"/>
              </a:rPr>
              <a:t>適切なケア</a:t>
            </a:r>
            <a:endParaRPr lang="en-US" altLang="ja-JP" b="1" dirty="0" smtClean="0">
              <a:solidFill>
                <a:schemeClr val="tx1"/>
              </a:solidFill>
              <a:latin typeface="メイリオ" pitchFamily="50" charset="-128"/>
              <a:ea typeface="メイリオ" pitchFamily="50" charset="-128"/>
              <a:cs typeface="メイリオ" pitchFamily="50" charset="-128"/>
            </a:endParaRPr>
          </a:p>
        </p:txBody>
      </p:sp>
      <p:sp>
        <p:nvSpPr>
          <p:cNvPr id="7" name="台形 6"/>
          <p:cNvSpPr/>
          <p:nvPr/>
        </p:nvSpPr>
        <p:spPr>
          <a:xfrm>
            <a:off x="977461" y="3657606"/>
            <a:ext cx="7200000" cy="1440000"/>
          </a:xfrm>
          <a:prstGeom prst="trapezoid">
            <a:avLst>
              <a:gd name="adj" fmla="val 99448"/>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不適切な</a:t>
            </a:r>
            <a:r>
              <a:rPr lang="ja-JP" altLang="en-US" b="1" dirty="0" smtClean="0">
                <a:solidFill>
                  <a:schemeClr val="tx1"/>
                </a:solidFill>
                <a:latin typeface="メイリオ" pitchFamily="50" charset="-128"/>
                <a:ea typeface="メイリオ" pitchFamily="50" charset="-128"/>
                <a:cs typeface="メイリオ" pitchFamily="50" charset="-128"/>
              </a:rPr>
              <a:t>言動</a:t>
            </a:r>
            <a:r>
              <a:rPr kumimoji="1" lang="ja-JP" altLang="en-US" b="1" dirty="0" smtClean="0">
                <a:solidFill>
                  <a:schemeClr val="tx1"/>
                </a:solidFill>
                <a:latin typeface="メイリオ" pitchFamily="50" charset="-128"/>
                <a:ea typeface="メイリオ" pitchFamily="50" charset="-128"/>
                <a:cs typeface="メイリオ" pitchFamily="50" charset="-128"/>
              </a:rPr>
              <a:t> ／ 未熟なケア</a:t>
            </a:r>
          </a:p>
        </p:txBody>
      </p:sp>
      <p:sp>
        <p:nvSpPr>
          <p:cNvPr id="8" name="台形 7"/>
          <p:cNvSpPr/>
          <p:nvPr/>
        </p:nvSpPr>
        <p:spPr>
          <a:xfrm>
            <a:off x="2406907" y="2879812"/>
            <a:ext cx="4320000" cy="720000"/>
          </a:xfrm>
          <a:prstGeom prst="trapezoid">
            <a:avLst>
              <a:gd name="adj" fmla="val 99448"/>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グレーゾーンの言動</a:t>
            </a:r>
          </a:p>
        </p:txBody>
      </p:sp>
      <p:sp>
        <p:nvSpPr>
          <p:cNvPr id="9" name="二等辺三角形 8"/>
          <p:cNvSpPr/>
          <p:nvPr/>
        </p:nvSpPr>
        <p:spPr>
          <a:xfrm>
            <a:off x="3137337" y="1418903"/>
            <a:ext cx="2880000" cy="1440000"/>
          </a:xfrm>
          <a:prstGeom prst="triangl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chemeClr val="bg1"/>
              </a:solidFill>
              <a:latin typeface="メイリオ" pitchFamily="50" charset="-128"/>
              <a:ea typeface="メイリオ" pitchFamily="50" charset="-128"/>
              <a:cs typeface="メイリオ" pitchFamily="50" charset="-128"/>
            </a:endParaRPr>
          </a:p>
          <a:p>
            <a:pPr algn="ctr"/>
            <a:r>
              <a:rPr kumimoji="1" lang="ja-JP" altLang="en-US" b="1" dirty="0" smtClean="0">
                <a:solidFill>
                  <a:schemeClr val="bg1"/>
                </a:solidFill>
                <a:latin typeface="メイリオ" pitchFamily="50" charset="-128"/>
                <a:ea typeface="メイリオ" pitchFamily="50" charset="-128"/>
                <a:cs typeface="メイリオ" pitchFamily="50" charset="-128"/>
              </a:rPr>
              <a:t>虐待の言動</a:t>
            </a:r>
          </a:p>
        </p:txBody>
      </p:sp>
      <p:sp>
        <p:nvSpPr>
          <p:cNvPr id="10" name="二等辺三角形 9"/>
          <p:cNvSpPr>
            <a:spLocks/>
          </p:cNvSpPr>
          <p:nvPr/>
        </p:nvSpPr>
        <p:spPr>
          <a:xfrm>
            <a:off x="3683625" y="1499041"/>
            <a:ext cx="1800000" cy="900000"/>
          </a:xfrm>
          <a:prstGeom prst="triangl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400" b="1" dirty="0" smtClean="0">
                <a:solidFill>
                  <a:schemeClr val="bg1"/>
                </a:solidFill>
                <a:latin typeface="メイリオ" pitchFamily="50" charset="-128"/>
                <a:ea typeface="メイリオ" pitchFamily="50" charset="-128"/>
                <a:cs typeface="メイリオ" pitchFamily="50" charset="-128"/>
              </a:rPr>
              <a:t>暴力</a:t>
            </a:r>
          </a:p>
        </p:txBody>
      </p:sp>
      <p:sp>
        <p:nvSpPr>
          <p:cNvPr id="11" name="左矢印吹き出し 10"/>
          <p:cNvSpPr/>
          <p:nvPr/>
        </p:nvSpPr>
        <p:spPr>
          <a:xfrm>
            <a:off x="5281448" y="1497725"/>
            <a:ext cx="3421118" cy="720000"/>
          </a:xfrm>
          <a:prstGeom prst="leftArrowCallout">
            <a:avLst>
              <a:gd name="adj1" fmla="val 25001"/>
              <a:gd name="adj2" fmla="val 25000"/>
              <a:gd name="adj3" fmla="val 32175"/>
              <a:gd name="adj4" fmla="val 89218"/>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メイリオ" pitchFamily="50" charset="-128"/>
                <a:ea typeface="メイリオ" pitchFamily="50" charset="-128"/>
                <a:cs typeface="メイリオ" pitchFamily="50" charset="-128"/>
              </a:rPr>
              <a:t>決して見逃してはならない</a:t>
            </a:r>
            <a:endParaRPr kumimoji="1" lang="en-US" altLang="ja-JP" b="1" dirty="0" smtClean="0">
              <a:solidFill>
                <a:schemeClr val="bg1"/>
              </a:solidFill>
              <a:latin typeface="メイリオ" pitchFamily="50" charset="-128"/>
              <a:ea typeface="メイリオ" pitchFamily="50" charset="-128"/>
              <a:cs typeface="メイリオ" pitchFamily="50" charset="-128"/>
            </a:endParaRPr>
          </a:p>
          <a:p>
            <a:pPr algn="ctr"/>
            <a:r>
              <a:rPr lang="ja-JP" altLang="en-US" b="1" dirty="0" smtClean="0">
                <a:solidFill>
                  <a:schemeClr val="bg1"/>
                </a:solidFill>
                <a:latin typeface="メイリオ" pitchFamily="50" charset="-128"/>
                <a:ea typeface="メイリオ" pitchFamily="50" charset="-128"/>
                <a:cs typeface="メイリオ" pitchFamily="50" charset="-128"/>
              </a:rPr>
              <a:t>「暴力」は「犯罪」</a:t>
            </a:r>
            <a:endParaRPr kumimoji="1" lang="ja-JP" altLang="en-US" b="1" dirty="0" smtClean="0">
              <a:solidFill>
                <a:schemeClr val="bg1"/>
              </a:solidFill>
              <a:latin typeface="メイリオ" pitchFamily="50" charset="-128"/>
              <a:ea typeface="メイリオ" pitchFamily="50" charset="-128"/>
              <a:cs typeface="メイリオ" pitchFamily="50" charset="-128"/>
            </a:endParaRPr>
          </a:p>
        </p:txBody>
      </p:sp>
      <p:sp>
        <p:nvSpPr>
          <p:cNvPr id="13" name="上下矢印 12"/>
          <p:cNvSpPr/>
          <p:nvPr/>
        </p:nvSpPr>
        <p:spPr>
          <a:xfrm>
            <a:off x="6134986" y="2299192"/>
            <a:ext cx="404037" cy="2307265"/>
          </a:xfrm>
          <a:prstGeom prst="upDownArrow">
            <a:avLst/>
          </a:prstGeom>
          <a:gradFill>
            <a:gsLst>
              <a:gs pos="0">
                <a:schemeClr val="tx1"/>
              </a:gs>
              <a:gs pos="53000">
                <a:srgbClr val="D4DEFF"/>
              </a:gs>
              <a:gs pos="83000">
                <a:srgbClr val="D4DEFF"/>
              </a:gs>
              <a:gs pos="100000">
                <a:srgbClr val="96AB94"/>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6539024" y="3391786"/>
            <a:ext cx="1800493" cy="646331"/>
          </a:xfrm>
          <a:prstGeom prst="rect">
            <a:avLst/>
          </a:prstGeom>
          <a:noFill/>
        </p:spPr>
        <p:txBody>
          <a:bodyPr wrap="none" rtlCol="0">
            <a:spAutoFit/>
          </a:bodyPr>
          <a:lstStyle/>
          <a:p>
            <a:r>
              <a:rPr kumimoji="1" lang="ja-JP" altLang="en-US" b="1" dirty="0" smtClean="0">
                <a:latin typeface="メイリオ" pitchFamily="50" charset="-128"/>
                <a:ea typeface="メイリオ" pitchFamily="50" charset="-128"/>
                <a:cs typeface="メイリオ" pitchFamily="50" charset="-128"/>
              </a:rPr>
              <a:t>連続性</a:t>
            </a:r>
            <a:r>
              <a:rPr lang="ja-JP" altLang="en-US" b="1" dirty="0" smtClean="0">
                <a:latin typeface="メイリオ" pitchFamily="50" charset="-128"/>
                <a:ea typeface="メイリオ" pitchFamily="50" charset="-128"/>
                <a:cs typeface="メイリオ" pitchFamily="50" charset="-128"/>
              </a:rPr>
              <a:t>や</a:t>
            </a:r>
            <a:r>
              <a:rPr kumimoji="1" lang="ja-JP" altLang="en-US" b="1" dirty="0" smtClean="0">
                <a:latin typeface="メイリオ" pitchFamily="50" charset="-128"/>
                <a:ea typeface="メイリオ" pitchFamily="50" charset="-128"/>
                <a:cs typeface="メイリオ" pitchFamily="50" charset="-128"/>
              </a:rPr>
              <a:t>予兆が</a:t>
            </a:r>
            <a:endParaRPr kumimoji="1" lang="en-US" altLang="ja-JP" b="1" dirty="0" smtClean="0">
              <a:latin typeface="メイリオ" pitchFamily="50" charset="-128"/>
              <a:ea typeface="メイリオ" pitchFamily="50" charset="-128"/>
              <a:cs typeface="メイリオ" pitchFamily="50" charset="-128"/>
            </a:endParaRPr>
          </a:p>
          <a:p>
            <a:r>
              <a:rPr kumimoji="1" lang="ja-JP" altLang="en-US" b="1" dirty="0" smtClean="0">
                <a:latin typeface="メイリオ" pitchFamily="50" charset="-128"/>
                <a:ea typeface="メイリオ" pitchFamily="50" charset="-128"/>
                <a:cs typeface="メイリオ" pitchFamily="50" charset="-128"/>
              </a:rPr>
              <a:t>あることが</a:t>
            </a:r>
            <a:r>
              <a:rPr lang="ja-JP" altLang="en-US" b="1" dirty="0" smtClean="0">
                <a:latin typeface="メイリオ" pitchFamily="50" charset="-128"/>
                <a:ea typeface="メイリオ" pitchFamily="50" charset="-128"/>
                <a:cs typeface="メイリオ" pitchFamily="50" charset="-128"/>
              </a:rPr>
              <a:t>多い</a:t>
            </a:r>
            <a:endParaRPr kumimoji="1" lang="ja-JP" altLang="en-US" b="1"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141821" y="6066180"/>
            <a:ext cx="3175537" cy="577081"/>
          </a:xfrm>
          <a:prstGeom prst="rect">
            <a:avLst/>
          </a:prstGeom>
          <a:noFill/>
        </p:spPr>
        <p:txBody>
          <a:bodyPr wrap="square" rtlCol="0">
            <a:spAutoFit/>
          </a:bodyPr>
          <a:lstStyle/>
          <a:p>
            <a:r>
              <a:rPr lang="en-US" altLang="ja-JP" sz="1050" dirty="0" smtClean="0">
                <a:solidFill>
                  <a:prstClr val="black"/>
                </a:solidFill>
                <a:latin typeface="メイリオ" pitchFamily="50" charset="-128"/>
                <a:ea typeface="メイリオ" pitchFamily="50" charset="-128"/>
                <a:cs typeface="メイリオ" pitchFamily="50" charset="-128"/>
              </a:rPr>
              <a:t>※</a:t>
            </a:r>
            <a:r>
              <a:rPr lang="ja-JP" altLang="en-US" sz="1050" dirty="0" smtClean="0">
                <a:solidFill>
                  <a:prstClr val="black"/>
                </a:solidFill>
                <a:latin typeface="メイリオ" pitchFamily="50" charset="-128"/>
                <a:ea typeface="メイリオ" pitchFamily="50" charset="-128"/>
                <a:cs typeface="メイリオ" pitchFamily="50" charset="-128"/>
              </a:rPr>
              <a:t>作成にあたり、</a:t>
            </a:r>
            <a:endParaRPr lang="en-US" altLang="ja-JP" sz="1050" dirty="0" smtClean="0">
              <a:solidFill>
                <a:prstClr val="black"/>
              </a:solidFill>
              <a:latin typeface="メイリオ" pitchFamily="50" charset="-128"/>
              <a:ea typeface="メイリオ" pitchFamily="50" charset="-128"/>
              <a:cs typeface="メイリオ" pitchFamily="50" charset="-128"/>
            </a:endParaRPr>
          </a:p>
          <a:p>
            <a:r>
              <a:rPr lang="ja-JP" altLang="en-US" sz="1050" dirty="0" smtClean="0">
                <a:solidFill>
                  <a:prstClr val="black"/>
                </a:solidFill>
                <a:latin typeface="メイリオ" pitchFamily="50" charset="-128"/>
                <a:ea typeface="メイリオ" pitchFamily="50" charset="-128"/>
                <a:cs typeface="メイリオ" pitchFamily="50" charset="-128"/>
              </a:rPr>
              <a:t>　柴尾慶次氏</a:t>
            </a:r>
            <a:r>
              <a:rPr lang="en-US" altLang="ja-JP" sz="1050" dirty="0" smtClean="0">
                <a:solidFill>
                  <a:prstClr val="black"/>
                </a:solidFill>
                <a:latin typeface="メイリオ" pitchFamily="50" charset="-128"/>
                <a:ea typeface="メイリオ" pitchFamily="50" charset="-128"/>
                <a:cs typeface="メイリオ" pitchFamily="50" charset="-128"/>
              </a:rPr>
              <a:t>(</a:t>
            </a:r>
            <a:r>
              <a:rPr lang="zh-CN" altLang="en-US" sz="1050" dirty="0" smtClean="0">
                <a:solidFill>
                  <a:prstClr val="black"/>
                </a:solidFill>
                <a:latin typeface="メイリオ" pitchFamily="50" charset="-128"/>
                <a:ea typeface="メイリオ" pitchFamily="50" charset="-128"/>
                <a:cs typeface="メイリオ" pitchFamily="50" charset="-128"/>
              </a:rPr>
              <a:t>社会医療法人慈</a:t>
            </a:r>
            <a:r>
              <a:rPr lang="zh-CN" altLang="en-US" sz="1050" dirty="0">
                <a:solidFill>
                  <a:prstClr val="black"/>
                </a:solidFill>
                <a:latin typeface="メイリオ" pitchFamily="50" charset="-128"/>
                <a:ea typeface="メイリオ" pitchFamily="50" charset="-128"/>
                <a:cs typeface="メイリオ" pitchFamily="50" charset="-128"/>
              </a:rPr>
              <a:t>薫会</a:t>
            </a:r>
            <a:r>
              <a:rPr lang="en-US" altLang="ja-JP" sz="1050" dirty="0" smtClean="0">
                <a:solidFill>
                  <a:prstClr val="black"/>
                </a:solidFill>
                <a:latin typeface="メイリオ" pitchFamily="50" charset="-128"/>
                <a:ea typeface="メイリオ" pitchFamily="50" charset="-128"/>
                <a:cs typeface="メイリオ" pitchFamily="50" charset="-128"/>
              </a:rPr>
              <a:t>)</a:t>
            </a:r>
          </a:p>
          <a:p>
            <a:r>
              <a:rPr lang="ja-JP" altLang="en-US" sz="1050" dirty="0" smtClean="0">
                <a:solidFill>
                  <a:prstClr val="black"/>
                </a:solidFill>
                <a:latin typeface="メイリオ" pitchFamily="50" charset="-128"/>
                <a:ea typeface="メイリオ" pitchFamily="50" charset="-128"/>
                <a:cs typeface="メイリオ" pitchFamily="50" charset="-128"/>
              </a:rPr>
              <a:t>　作成の資料を参考にした。</a:t>
            </a:r>
            <a:endParaRPr lang="ja-JP" altLang="en-US" sz="1050" dirty="0">
              <a:solidFill>
                <a:prstClr val="black"/>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388608"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r>
              <a:rPr lang="ja-JP" altLang="en-US" sz="2800" dirty="0" smtClean="0">
                <a:solidFill>
                  <a:srgbClr val="006600"/>
                </a:solidFill>
                <a:latin typeface="HGS創英角ｺﾞｼｯｸUB" pitchFamily="50" charset="-128"/>
                <a:ea typeface="HGS創英角ｺﾞｼｯｸUB" pitchFamily="50" charset="-128"/>
              </a:rPr>
              <a:t>●「適切ではない言動」から考える</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介護事業所の職員による高齢者虐待の問題は、</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「適切ではない言動」から連続的に考える必要</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虐待が顕在化する前には、表面化していない虐待や、</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その周辺の「グレーゾーン」行為がある</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さらにさかのぼれば、ささいな「適切ではない言動」</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が放置されることで、蓄積・エスカレートする可能性</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pP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
        <p:nvSpPr>
          <p:cNvPr id="5" name="下矢印 4"/>
          <p:cNvSpPr/>
          <p:nvPr/>
        </p:nvSpPr>
        <p:spPr>
          <a:xfrm>
            <a:off x="4529482" y="4859080"/>
            <a:ext cx="786809" cy="329609"/>
          </a:xfrm>
          <a:prstGeom prst="downArrow">
            <a:avLst/>
          </a:prstGeom>
          <a:solidFill>
            <a:srgbClr val="FF99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7" name="角丸四角形 6"/>
          <p:cNvSpPr/>
          <p:nvPr/>
        </p:nvSpPr>
        <p:spPr>
          <a:xfrm>
            <a:off x="1127048" y="5284380"/>
            <a:ext cx="7602279" cy="1052623"/>
          </a:xfrm>
          <a:prstGeom prst="roundRect">
            <a:avLst/>
          </a:prstGeom>
          <a:solidFill>
            <a:srgbClr val="FFFF66"/>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6600"/>
                </a:solidFill>
                <a:latin typeface="HGS創英角ｺﾞｼｯｸUB" pitchFamily="50" charset="-128"/>
                <a:ea typeface="HGS創英角ｺﾞｼｯｸUB" pitchFamily="50" charset="-128"/>
                <a:cs typeface="メイリオ" pitchFamily="50" charset="-128"/>
              </a:rPr>
              <a:t>「適切ではない言動」の段階で発見し、</a:t>
            </a:r>
            <a:endParaRPr kumimoji="1" lang="en-US" altLang="ja-JP" sz="2800" b="1" dirty="0" smtClean="0">
              <a:solidFill>
                <a:srgbClr val="FF6600"/>
              </a:solidFill>
              <a:latin typeface="HGS創英角ｺﾞｼｯｸUB" pitchFamily="50" charset="-128"/>
              <a:ea typeface="HGS創英角ｺﾞｼｯｸUB" pitchFamily="50" charset="-128"/>
              <a:cs typeface="メイリオ" pitchFamily="50" charset="-128"/>
            </a:endParaRPr>
          </a:p>
          <a:p>
            <a:pPr algn="ctr"/>
            <a:r>
              <a:rPr lang="ja-JP" altLang="en-US" sz="2800" b="1" dirty="0" smtClean="0">
                <a:solidFill>
                  <a:srgbClr val="FF6600"/>
                </a:solidFill>
                <a:latin typeface="HGS創英角ｺﾞｼｯｸUB" pitchFamily="50" charset="-128"/>
                <a:ea typeface="HGS創英角ｺﾞｼｯｸUB" pitchFamily="50" charset="-128"/>
                <a:cs typeface="メイリオ" pitchFamily="50" charset="-128"/>
              </a:rPr>
              <a:t>「虐待の芽」を摘む取り組みが求められる</a:t>
            </a:r>
            <a:endParaRPr kumimoji="1" lang="ja-JP" altLang="en-US" sz="2800" b="1" dirty="0" smtClean="0">
              <a:solidFill>
                <a:srgbClr val="FF6600"/>
              </a:solidFill>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600"/>
        </a:solidFill>
        <a:ln w="38100">
          <a:solidFill>
            <a:srgbClr val="006600"/>
          </a:solidFill>
        </a:ln>
      </a:spPr>
      <a:bodyPr rtlCol="0" anchor="ctr"/>
      <a:lstStyle>
        <a:defPPr algn="ctr">
          <a:defRPr kumimoji="1" b="1" dirty="0" smtClean="0">
            <a:solidFill>
              <a:schemeClr val="tx1"/>
            </a:solidFill>
            <a:latin typeface="メイリオ" pitchFamily="50" charset="-128"/>
            <a:ea typeface="メイリオ" pitchFamily="50" charset="-128"/>
            <a:cs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13948</TotalTime>
  <Words>3836</Words>
  <Application>Microsoft Office PowerPoint</Application>
  <PresentationFormat>画面に合わせる (4:3)</PresentationFormat>
  <Paragraphs>399</Paragraphs>
  <Slides>31</Slides>
  <Notes>31</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PowerPoint プレゼンテーション</vt:lpstr>
      <vt:lpstr>「高齢者虐待」の定義</vt:lpstr>
      <vt:lpstr>PowerPoint プレゼンテーション</vt:lpstr>
      <vt:lpstr>PowerPoint プレゼンテーション</vt:lpstr>
      <vt:lpstr>高齢者虐待の考え方</vt:lpstr>
      <vt:lpstr>高齢者虐待の考え方</vt:lpstr>
      <vt:lpstr>高齢者虐待の考え方</vt:lpstr>
      <vt:lpstr>高齢者虐待の考え方</vt:lpstr>
      <vt:lpstr>高齢者虐待の考え方</vt:lpstr>
      <vt:lpstr>PowerPoint プレゼンテーション</vt:lpstr>
      <vt:lpstr>PowerPoint プレゼンテーション</vt:lpstr>
      <vt:lpstr>介護事業所による高齢者虐待の実態</vt:lpstr>
      <vt:lpstr>PowerPoint プレゼンテーション</vt:lpstr>
      <vt:lpstr>PowerPoint プレゼンテーション</vt:lpstr>
      <vt:lpstr>各職員が気を付ける不適切な言動の対策</vt:lpstr>
      <vt:lpstr>ストレスマネジメント</vt:lpstr>
      <vt:lpstr>ストレス自己診断チェックリスト</vt:lpstr>
      <vt:lpstr>ストレスの自己診断とその対応</vt:lpstr>
      <vt:lpstr>PowerPoint プレゼンテーション</vt:lpstr>
      <vt:lpstr>PowerPoint プレゼンテーション</vt:lpstr>
      <vt:lpstr>事例に基づく検討・演習</vt:lpstr>
      <vt:lpstr>「介護への抵抗」の事例</vt:lpstr>
      <vt:lpstr>考えてみよう</vt:lpstr>
      <vt:lpstr>ストレスマネジメントの視点</vt:lpstr>
      <vt:lpstr>チーム・組織のあり方</vt:lpstr>
      <vt:lpstr>チーム・組織のあり方</vt:lpstr>
      <vt:lpstr>ケアマネジメント</vt:lpstr>
      <vt:lpstr>認知症ケア</vt:lpstr>
      <vt:lpstr>「不穏」の事例</vt:lpstr>
      <vt:lpstr>ストレスマネジメントの視点</vt:lpstr>
      <vt:lpstr>「手薄な状況」の事例</vt:lpstr>
    </vt:vector>
  </TitlesOfParts>
  <Company>ベネッセグループ</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枅川　浩之</dc:creator>
  <cp:lastModifiedBy>渡辺 潤一</cp:lastModifiedBy>
  <cp:revision>1429</cp:revision>
  <dcterms:created xsi:type="dcterms:W3CDTF">2008-09-18T07:19:33Z</dcterms:created>
  <dcterms:modified xsi:type="dcterms:W3CDTF">2015-11-13T07:34:22Z</dcterms:modified>
</cp:coreProperties>
</file>